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6" r:id="rId2"/>
  </p:sldMasterIdLst>
  <p:notesMasterIdLst>
    <p:notesMasterId r:id="rId18"/>
  </p:notesMasterIdLst>
  <p:sldIdLst>
    <p:sldId id="558" r:id="rId3"/>
    <p:sldId id="552" r:id="rId4"/>
    <p:sldId id="545" r:id="rId5"/>
    <p:sldId id="546" r:id="rId6"/>
    <p:sldId id="547" r:id="rId7"/>
    <p:sldId id="551" r:id="rId8"/>
    <p:sldId id="548" r:id="rId9"/>
    <p:sldId id="549" r:id="rId10"/>
    <p:sldId id="557" r:id="rId11"/>
    <p:sldId id="554" r:id="rId12"/>
    <p:sldId id="553" r:id="rId13"/>
    <p:sldId id="555" r:id="rId14"/>
    <p:sldId id="507" r:id="rId15"/>
    <p:sldId id="559" r:id="rId16"/>
    <p:sldId id="560" r:id="rId17"/>
  </p:sldIdLst>
  <p:sldSz cx="9144000" cy="5143500" type="screen16x9"/>
  <p:notesSz cx="6858000" cy="9144000"/>
  <p:embeddedFontLs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黑体" pitchFamily="49" charset="-122"/>
      <p:regular r:id="rId23"/>
    </p:embeddedFont>
    <p:embeddedFont>
      <p:font typeface="楷体" pitchFamily="49" charset="-122"/>
      <p:regular r:id="rId24"/>
    </p:embeddedFont>
    <p:embeddedFont>
      <p:font typeface="幼圆" pitchFamily="49" charset="-122"/>
      <p:regular r:id="rId25"/>
    </p:embeddedFont>
    <p:embeddedFont>
      <p:font typeface="微软雅黑" pitchFamily="34" charset="-122"/>
      <p:regular r:id="rId26"/>
      <p:bold r:id="rId27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7B412"/>
    <a:srgbClr val="DBB219"/>
    <a:srgbClr val="D4AE21"/>
    <a:srgbClr val="E1BC1C"/>
    <a:srgbClr val="DBBA1F"/>
    <a:srgbClr val="DFB824"/>
    <a:srgbClr val="FFBF53"/>
    <a:srgbClr val="00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1.xml"/><Relationship Id="rId21" Type="http://schemas.openxmlformats.org/officeDocument/2006/relationships/font" Target="fonts/font3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6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5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1.fntdata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05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2833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48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451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133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4938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638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029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623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316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982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485899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253168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5772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161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2169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8716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041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855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8014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8551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7625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2696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363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5590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1026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70033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04125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10399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49592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514841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558491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146112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573884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4199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369508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3402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2022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9062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7746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6624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1262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485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位置 用数对表示位置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7667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656" r:id="rId19"/>
    <p:sldLayoutId id="2147483657" r:id="rId20"/>
    <p:sldLayoutId id="2147483658" r:id="rId21"/>
    <p:sldLayoutId id="2147483659" r:id="rId22"/>
    <p:sldLayoutId id="2147483660" r:id="rId23"/>
    <p:sldLayoutId id="2147483661" r:id="rId24"/>
    <p:sldLayoutId id="2147483662" r:id="rId2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19791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  <p:sldLayoutId id="2147483729" r:id="rId23"/>
    <p:sldLayoutId id="2147483730" r:id="rId24"/>
    <p:sldLayoutId id="2147483731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7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5" Type="http://schemas.openxmlformats.org/officeDocument/2006/relationships/slide" Target="slide13.xml"/><Relationship Id="rId4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slide" Target="slide1.xml"/><Relationship Id="rId4" Type="http://schemas.openxmlformats.org/officeDocument/2006/relationships/image" Target="../media/image18.png"/><Relationship Id="rId9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3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slide" Target="slide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slide" Target="slide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slide" Target="slide3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六年级  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423935" y="1435155"/>
            <a:ext cx="6085641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用数对表示位置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1167627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位置</a:t>
            </a: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2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794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xmlns="" id="{D20AFD81-E2F0-4C6A-BE5E-0189D57A4F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144366"/>
              </p:ext>
            </p:extLst>
          </p:nvPr>
        </p:nvGraphicFramePr>
        <p:xfrm>
          <a:off x="1103239" y="1383382"/>
          <a:ext cx="3598860" cy="292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9886">
                  <a:extLst>
                    <a:ext uri="{9D8B030D-6E8A-4147-A177-3AD203B41FA5}">
                      <a16:colId xmlns:a16="http://schemas.microsoft.com/office/drawing/2014/main" xmlns="" val="2755644045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568958404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905176511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1665831128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752221718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162961578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104844106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1623752450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177836337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573553602"/>
                    </a:ext>
                  </a:extLst>
                </a:gridCol>
              </a:tblGrid>
              <a:tr h="365720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2006128068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1779344208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2786632146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1042660506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2808035991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4144459121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3480576173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2531826512"/>
                  </a:ext>
                </a:extLst>
              </a:tr>
            </a:tbl>
          </a:graphicData>
        </a:graphic>
      </p:graphicFrame>
      <p:sp>
        <p:nvSpPr>
          <p:cNvPr id="9" name="文本框 2">
            <a:extLst>
              <a:ext uri="{FF2B5EF4-FFF2-40B4-BE49-F238E27FC236}">
                <a16:creationId xmlns:a16="http://schemas.microsoft.com/office/drawing/2014/main" xmlns="" id="{10641753-C24D-4AF6-AFE3-FF29B1ACB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4120232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  <a:ea typeface="楷体" pitchFamily="49" charset="-122"/>
              </a:rPr>
              <a:t>1</a:t>
            </a:r>
            <a:endParaRPr lang="zh-CN" altLang="en-US" sz="2000">
              <a:latin typeface="楷体" panose="02010609060101010101" pitchFamily="49" charset="-122"/>
              <a:ea typeface="楷体" pitchFamily="49" charset="-122"/>
            </a:endParaRPr>
          </a:p>
        </p:txBody>
      </p:sp>
      <p:sp>
        <p:nvSpPr>
          <p:cNvPr id="10" name="文本框 3">
            <a:extLst>
              <a:ext uri="{FF2B5EF4-FFF2-40B4-BE49-F238E27FC236}">
                <a16:creationId xmlns:a16="http://schemas.microsoft.com/office/drawing/2014/main" xmlns="" id="{3BCB8749-239E-441F-A389-80BB2DF324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2626" y="4259932"/>
            <a:ext cx="4333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  <a:ea typeface="楷体" pitchFamily="49" charset="-122"/>
              </a:rPr>
              <a:t>2</a:t>
            </a:r>
            <a:endParaRPr lang="zh-CN" altLang="en-US" sz="2000">
              <a:latin typeface="楷体" panose="02010609060101010101" pitchFamily="49" charset="-122"/>
              <a:ea typeface="楷体" pitchFamily="49" charset="-122"/>
            </a:endParaRPr>
          </a:p>
        </p:txBody>
      </p:sp>
      <p:sp>
        <p:nvSpPr>
          <p:cNvPr id="15" name="文本框 4">
            <a:extLst>
              <a:ext uri="{FF2B5EF4-FFF2-40B4-BE49-F238E27FC236}">
                <a16:creationId xmlns:a16="http://schemas.microsoft.com/office/drawing/2014/main" xmlns="" id="{14626E65-362B-48A7-A712-3EF174E529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3747170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  <a:ea typeface="楷体" pitchFamily="49" charset="-122"/>
              </a:rPr>
              <a:t>2</a:t>
            </a:r>
            <a:endParaRPr lang="zh-CN" altLang="en-US" sz="2000">
              <a:latin typeface="楷体" panose="02010609060101010101" pitchFamily="49" charset="-122"/>
              <a:ea typeface="楷体" pitchFamily="49" charset="-122"/>
            </a:endParaRPr>
          </a:p>
        </p:txBody>
      </p:sp>
      <p:sp>
        <p:nvSpPr>
          <p:cNvPr id="16" name="文本框 5">
            <a:extLst>
              <a:ext uri="{FF2B5EF4-FFF2-40B4-BE49-F238E27FC236}">
                <a16:creationId xmlns:a16="http://schemas.microsoft.com/office/drawing/2014/main" xmlns="" id="{0E83145D-9CCC-426B-852E-FA9A4A3845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176" y="4259932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  <a:ea typeface="楷体" pitchFamily="49" charset="-122"/>
              </a:rPr>
              <a:t>3</a:t>
            </a:r>
            <a:endParaRPr lang="zh-CN" altLang="en-US" sz="2000">
              <a:latin typeface="楷体" panose="02010609060101010101" pitchFamily="49" charset="-122"/>
              <a:ea typeface="楷体" pitchFamily="49" charset="-122"/>
            </a:endParaRPr>
          </a:p>
        </p:txBody>
      </p:sp>
      <p:sp>
        <p:nvSpPr>
          <p:cNvPr id="17" name="文本框 6">
            <a:extLst>
              <a:ext uri="{FF2B5EF4-FFF2-40B4-BE49-F238E27FC236}">
                <a16:creationId xmlns:a16="http://schemas.microsoft.com/office/drawing/2014/main" xmlns="" id="{E6937635-FAE3-453C-892C-5845353EAC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3356645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  <a:ea typeface="楷体" pitchFamily="49" charset="-122"/>
              </a:rPr>
              <a:t>3</a:t>
            </a:r>
            <a:endParaRPr lang="zh-CN" altLang="en-US" sz="2000">
              <a:latin typeface="楷体" panose="02010609060101010101" pitchFamily="49" charset="-122"/>
              <a:ea typeface="楷体" pitchFamily="49" charset="-122"/>
            </a:endParaRPr>
          </a:p>
        </p:txBody>
      </p:sp>
      <p:sp>
        <p:nvSpPr>
          <p:cNvPr id="18" name="文本框 7">
            <a:extLst>
              <a:ext uri="{FF2B5EF4-FFF2-40B4-BE49-F238E27FC236}">
                <a16:creationId xmlns:a16="http://schemas.microsoft.com/office/drawing/2014/main" xmlns="" id="{51ED4929-F424-444A-BAD5-C89D0AF36F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3021682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  <a:ea typeface="楷体" pitchFamily="49" charset="-122"/>
              </a:rPr>
              <a:t>4</a:t>
            </a:r>
            <a:endParaRPr lang="zh-CN" altLang="en-US" sz="2000">
              <a:latin typeface="楷体" panose="02010609060101010101" pitchFamily="49" charset="-122"/>
              <a:ea typeface="楷体" pitchFamily="49" charset="-122"/>
            </a:endParaRPr>
          </a:p>
        </p:txBody>
      </p:sp>
      <p:sp>
        <p:nvSpPr>
          <p:cNvPr id="19" name="文本框 8">
            <a:extLst>
              <a:ext uri="{FF2B5EF4-FFF2-40B4-BE49-F238E27FC236}">
                <a16:creationId xmlns:a16="http://schemas.microsoft.com/office/drawing/2014/main" xmlns="" id="{61948DF9-D5FB-4216-9950-F44AB9BFFE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6364" y="4259932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  <a:ea typeface="楷体" pitchFamily="49" charset="-122"/>
              </a:rPr>
              <a:t>4</a:t>
            </a:r>
            <a:endParaRPr lang="zh-CN" altLang="en-US" sz="2000">
              <a:latin typeface="楷体" panose="02010609060101010101" pitchFamily="49" charset="-122"/>
              <a:ea typeface="楷体" pitchFamily="49" charset="-122"/>
            </a:endParaRPr>
          </a:p>
        </p:txBody>
      </p:sp>
      <p:sp>
        <p:nvSpPr>
          <p:cNvPr id="20" name="文本框 9">
            <a:extLst>
              <a:ext uri="{FF2B5EF4-FFF2-40B4-BE49-F238E27FC236}">
                <a16:creationId xmlns:a16="http://schemas.microsoft.com/office/drawing/2014/main" xmlns="" id="{80A63C79-9727-41AD-BB19-4947CE9CB4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9426" y="4259932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  <a:ea typeface="楷体" pitchFamily="49" charset="-122"/>
              </a:rPr>
              <a:t>5</a:t>
            </a:r>
            <a:endParaRPr lang="zh-CN" altLang="en-US" sz="2000">
              <a:latin typeface="楷体" panose="02010609060101010101" pitchFamily="49" charset="-122"/>
              <a:ea typeface="楷体" pitchFamily="49" charset="-122"/>
            </a:endParaRPr>
          </a:p>
        </p:txBody>
      </p:sp>
      <p:sp>
        <p:nvSpPr>
          <p:cNvPr id="21" name="文本框 10">
            <a:extLst>
              <a:ext uri="{FF2B5EF4-FFF2-40B4-BE49-F238E27FC236}">
                <a16:creationId xmlns:a16="http://schemas.microsoft.com/office/drawing/2014/main" xmlns="" id="{73378F17-844A-4212-94CA-0FBDE06960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2640682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  <a:ea typeface="楷体" pitchFamily="49" charset="-122"/>
              </a:rPr>
              <a:t>5</a:t>
            </a:r>
            <a:endParaRPr lang="zh-CN" altLang="en-US" sz="2000">
              <a:latin typeface="楷体" panose="02010609060101010101" pitchFamily="49" charset="-122"/>
              <a:ea typeface="楷体" pitchFamily="49" charset="-122"/>
            </a:endParaRPr>
          </a:p>
        </p:txBody>
      </p:sp>
      <p:sp>
        <p:nvSpPr>
          <p:cNvPr id="22" name="文本框 11">
            <a:extLst>
              <a:ext uri="{FF2B5EF4-FFF2-40B4-BE49-F238E27FC236}">
                <a16:creationId xmlns:a16="http://schemas.microsoft.com/office/drawing/2014/main" xmlns="" id="{8C23C49F-8614-47F5-AE52-595D01513D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2240632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  <a:ea typeface="楷体" pitchFamily="49" charset="-122"/>
              </a:rPr>
              <a:t>6</a:t>
            </a:r>
            <a:endParaRPr lang="zh-CN" altLang="en-US" sz="2000">
              <a:latin typeface="楷体" panose="02010609060101010101" pitchFamily="49" charset="-122"/>
              <a:ea typeface="楷体" pitchFamily="49" charset="-122"/>
            </a:endParaRPr>
          </a:p>
        </p:txBody>
      </p:sp>
      <p:sp>
        <p:nvSpPr>
          <p:cNvPr id="23" name="文本框 12">
            <a:extLst>
              <a:ext uri="{FF2B5EF4-FFF2-40B4-BE49-F238E27FC236}">
                <a16:creationId xmlns:a16="http://schemas.microsoft.com/office/drawing/2014/main" xmlns="" id="{7C948D91-E7B3-442B-B349-651B81FC93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2489" y="4259932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  <a:ea typeface="楷体" pitchFamily="49" charset="-122"/>
              </a:rPr>
              <a:t>6</a:t>
            </a:r>
            <a:endParaRPr lang="zh-CN" altLang="en-US" sz="2000">
              <a:latin typeface="楷体" panose="02010609060101010101" pitchFamily="49" charset="-122"/>
              <a:ea typeface="楷体" pitchFamily="49" charset="-122"/>
            </a:endParaRPr>
          </a:p>
        </p:txBody>
      </p:sp>
      <p:sp>
        <p:nvSpPr>
          <p:cNvPr id="24" name="文本框 13">
            <a:extLst>
              <a:ext uri="{FF2B5EF4-FFF2-40B4-BE49-F238E27FC236}">
                <a16:creationId xmlns:a16="http://schemas.microsoft.com/office/drawing/2014/main" xmlns="" id="{934FB949-C1AF-473B-BEE3-B05395C458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9676" y="4259932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  <a:ea typeface="楷体" pitchFamily="49" charset="-122"/>
              </a:rPr>
              <a:t>7</a:t>
            </a:r>
            <a:endParaRPr lang="zh-CN" altLang="en-US" sz="2000">
              <a:latin typeface="楷体" panose="02010609060101010101" pitchFamily="49" charset="-122"/>
              <a:ea typeface="楷体" pitchFamily="49" charset="-122"/>
            </a:endParaRPr>
          </a:p>
        </p:txBody>
      </p:sp>
      <p:sp>
        <p:nvSpPr>
          <p:cNvPr id="26" name="文本框 14">
            <a:extLst>
              <a:ext uri="{FF2B5EF4-FFF2-40B4-BE49-F238E27FC236}">
                <a16:creationId xmlns:a16="http://schemas.microsoft.com/office/drawing/2014/main" xmlns="" id="{B85878C2-F255-4EC0-BD34-A6AF0035F4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1888207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  <a:ea typeface="楷体" pitchFamily="49" charset="-122"/>
              </a:rPr>
              <a:t>7</a:t>
            </a:r>
            <a:endParaRPr lang="zh-CN" altLang="en-US" sz="2000">
              <a:latin typeface="楷体" panose="02010609060101010101" pitchFamily="49" charset="-122"/>
              <a:ea typeface="楷体" pitchFamily="49" charset="-122"/>
            </a:endParaRPr>
          </a:p>
        </p:txBody>
      </p:sp>
      <p:sp>
        <p:nvSpPr>
          <p:cNvPr id="28" name="文本框 15">
            <a:extLst>
              <a:ext uri="{FF2B5EF4-FFF2-40B4-BE49-F238E27FC236}">
                <a16:creationId xmlns:a16="http://schemas.microsoft.com/office/drawing/2014/main" xmlns="" id="{DB6D8756-B355-4DB5-B998-9182ACEE31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1564357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  <a:ea typeface="楷体" pitchFamily="49" charset="-122"/>
              </a:rPr>
              <a:t>8</a:t>
            </a:r>
            <a:endParaRPr lang="zh-CN" altLang="en-US" sz="2000">
              <a:latin typeface="楷体" panose="02010609060101010101" pitchFamily="49" charset="-122"/>
              <a:ea typeface="楷体" pitchFamily="49" charset="-122"/>
            </a:endParaRPr>
          </a:p>
        </p:txBody>
      </p:sp>
      <p:sp>
        <p:nvSpPr>
          <p:cNvPr id="29" name="文本框 16">
            <a:extLst>
              <a:ext uri="{FF2B5EF4-FFF2-40B4-BE49-F238E27FC236}">
                <a16:creationId xmlns:a16="http://schemas.microsoft.com/office/drawing/2014/main" xmlns="" id="{B2CBC8A2-432A-443F-A8BF-1FCBB9EA9B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2739" y="4259932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  <a:ea typeface="楷体" pitchFamily="49" charset="-122"/>
              </a:rPr>
              <a:t>8</a:t>
            </a:r>
            <a:endParaRPr lang="zh-CN" altLang="en-US" sz="2000">
              <a:latin typeface="楷体" panose="02010609060101010101" pitchFamily="49" charset="-122"/>
              <a:ea typeface="楷体" pitchFamily="49" charset="-122"/>
            </a:endParaRPr>
          </a:p>
        </p:txBody>
      </p:sp>
      <p:sp>
        <p:nvSpPr>
          <p:cNvPr id="30" name="文本框 17">
            <a:extLst>
              <a:ext uri="{FF2B5EF4-FFF2-40B4-BE49-F238E27FC236}">
                <a16:creationId xmlns:a16="http://schemas.microsoft.com/office/drawing/2014/main" xmlns="" id="{01F0F8BF-0DDB-48FF-B548-212DFAAADE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7701" y="4259932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  <a:ea typeface="楷体" pitchFamily="49" charset="-122"/>
              </a:rPr>
              <a:t>9</a:t>
            </a:r>
            <a:endParaRPr lang="zh-CN" altLang="en-US" sz="2000">
              <a:latin typeface="楷体" panose="02010609060101010101" pitchFamily="49" charset="-122"/>
              <a:ea typeface="楷体" pitchFamily="49" charset="-122"/>
            </a:endParaRPr>
          </a:p>
        </p:txBody>
      </p:sp>
      <p:sp>
        <p:nvSpPr>
          <p:cNvPr id="31" name="文本框 18">
            <a:extLst>
              <a:ext uri="{FF2B5EF4-FFF2-40B4-BE49-F238E27FC236}">
                <a16:creationId xmlns:a16="http://schemas.microsoft.com/office/drawing/2014/main" xmlns="" id="{D2EFF153-E3F4-497B-95CD-4580655EA1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1183357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  <a:ea typeface="楷体" pitchFamily="49" charset="-122"/>
              </a:rPr>
              <a:t>9</a:t>
            </a:r>
            <a:endParaRPr lang="zh-CN" altLang="en-US" sz="2000">
              <a:latin typeface="楷体" panose="02010609060101010101" pitchFamily="49" charset="-122"/>
              <a:ea typeface="楷体" pitchFamily="49" charset="-122"/>
            </a:endParaRPr>
          </a:p>
        </p:txBody>
      </p:sp>
      <p:sp>
        <p:nvSpPr>
          <p:cNvPr id="32" name="文本框 19">
            <a:extLst>
              <a:ext uri="{FF2B5EF4-FFF2-40B4-BE49-F238E27FC236}">
                <a16:creationId xmlns:a16="http://schemas.microsoft.com/office/drawing/2014/main" xmlns="" id="{1DC3F60F-32FE-4DE7-9876-10482F3ABE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051" y="4259932"/>
            <a:ext cx="547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  <a:ea typeface="楷体" pitchFamily="49" charset="-122"/>
              </a:rPr>
              <a:t>10</a:t>
            </a:r>
            <a:endParaRPr lang="zh-CN" altLang="en-US" sz="2000">
              <a:latin typeface="楷体" panose="02010609060101010101" pitchFamily="49" charset="-122"/>
              <a:ea typeface="楷体" pitchFamily="49" charset="-122"/>
            </a:endParaRPr>
          </a:p>
        </p:txBody>
      </p:sp>
      <p:sp>
        <p:nvSpPr>
          <p:cNvPr id="33" name="文本框 20">
            <a:extLst>
              <a:ext uri="{FF2B5EF4-FFF2-40B4-BE49-F238E27FC236}">
                <a16:creationId xmlns:a16="http://schemas.microsoft.com/office/drawing/2014/main" xmlns="" id="{16EFAD1F-03D7-4C65-9742-E47A67A22E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3664" y="4259932"/>
            <a:ext cx="546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  <a:ea typeface="楷体" pitchFamily="49" charset="-122"/>
              </a:rPr>
              <a:t>11</a:t>
            </a:r>
            <a:endParaRPr lang="zh-CN" altLang="en-US" sz="2000">
              <a:latin typeface="楷体" panose="02010609060101010101" pitchFamily="49" charset="-122"/>
              <a:ea typeface="楷体" pitchFamily="49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2205D14-D1F6-4F8B-A1AE-C20DA53E120C}"/>
              </a:ext>
            </a:extLst>
          </p:cNvPr>
          <p:cNvSpPr/>
          <p:nvPr/>
        </p:nvSpPr>
        <p:spPr>
          <a:xfrm>
            <a:off x="1459606" y="2484270"/>
            <a:ext cx="73265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124D1708-1DBA-4A1D-A405-AE5479D1DFEC}"/>
              </a:ext>
            </a:extLst>
          </p:cNvPr>
          <p:cNvSpPr/>
          <p:nvPr/>
        </p:nvSpPr>
        <p:spPr>
          <a:xfrm>
            <a:off x="3620126" y="2484270"/>
            <a:ext cx="73265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" name="TextBox 56">
            <a:extLst>
              <a:ext uri="{FF2B5EF4-FFF2-40B4-BE49-F238E27FC236}">
                <a16:creationId xmlns:a16="http://schemas.microsoft.com/office/drawing/2014/main" xmlns="" id="{4A42EE03-2202-4664-A728-7672D8A2B7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1366" y="2158720"/>
            <a:ext cx="2873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B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6" name="TextBox 56">
            <a:extLst>
              <a:ext uri="{FF2B5EF4-FFF2-40B4-BE49-F238E27FC236}">
                <a16:creationId xmlns:a16="http://schemas.microsoft.com/office/drawing/2014/main" xmlns="" id="{37AA91A4-F0BE-4ECF-B186-6F08332B18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2995" y="2158720"/>
            <a:ext cx="2873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A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7" name="TextBox 56">
            <a:extLst>
              <a:ext uri="{FF2B5EF4-FFF2-40B4-BE49-F238E27FC236}">
                <a16:creationId xmlns:a16="http://schemas.microsoft.com/office/drawing/2014/main" xmlns="" id="{761C1A08-6EC7-403A-A1E7-4287C5E65F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8752" y="3459663"/>
            <a:ext cx="2873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C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8" name="TextBox 56">
            <a:extLst>
              <a:ext uri="{FF2B5EF4-FFF2-40B4-BE49-F238E27FC236}">
                <a16:creationId xmlns:a16="http://schemas.microsoft.com/office/drawing/2014/main" xmlns="" id="{34A89960-AC6D-431B-B439-C05893A4BF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0945" y="3469785"/>
            <a:ext cx="2873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D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9" name="TextBox 56">
            <a:extLst>
              <a:ext uri="{FF2B5EF4-FFF2-40B4-BE49-F238E27FC236}">
                <a16:creationId xmlns:a16="http://schemas.microsoft.com/office/drawing/2014/main" xmlns="" id="{1CBE3379-57C7-4B25-A977-18CBDAB032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543" y="2129827"/>
            <a:ext cx="431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B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’</a:t>
            </a:r>
          </a:p>
        </p:txBody>
      </p:sp>
      <p:sp>
        <p:nvSpPr>
          <p:cNvPr id="40" name="TextBox 56">
            <a:extLst>
              <a:ext uri="{FF2B5EF4-FFF2-40B4-BE49-F238E27FC236}">
                <a16:creationId xmlns:a16="http://schemas.microsoft.com/office/drawing/2014/main" xmlns="" id="{9AD1AB23-713A-4FAB-B74B-596AEAB80C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5576" y="2133670"/>
            <a:ext cx="3748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A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’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TextBox 56">
            <a:extLst>
              <a:ext uri="{FF2B5EF4-FFF2-40B4-BE49-F238E27FC236}">
                <a16:creationId xmlns:a16="http://schemas.microsoft.com/office/drawing/2014/main" xmlns="" id="{2B9D2E13-1941-40F0-9509-2EFA4B032C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0811" y="3506470"/>
            <a:ext cx="4951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C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’</a:t>
            </a:r>
          </a:p>
        </p:txBody>
      </p:sp>
      <p:sp>
        <p:nvSpPr>
          <p:cNvPr id="42" name="TextBox 56">
            <a:extLst>
              <a:ext uri="{FF2B5EF4-FFF2-40B4-BE49-F238E27FC236}">
                <a16:creationId xmlns:a16="http://schemas.microsoft.com/office/drawing/2014/main" xmlns="" id="{D42104B1-008B-4A7F-8997-30C0C03306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1274" y="3481277"/>
            <a:ext cx="431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D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’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7E7883E0-A9EE-40EC-9EA7-EBD89DDBC619}"/>
              </a:ext>
            </a:extLst>
          </p:cNvPr>
          <p:cNvSpPr/>
          <p:nvPr/>
        </p:nvSpPr>
        <p:spPr>
          <a:xfrm>
            <a:off x="278499" y="267494"/>
            <a:ext cx="81819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将长方形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BCD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向右平移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格后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得到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图形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A‘B’C‘D’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Box 56">
            <a:extLst>
              <a:ext uri="{FF2B5EF4-FFF2-40B4-BE49-F238E27FC236}">
                <a16:creationId xmlns:a16="http://schemas.microsoft.com/office/drawing/2014/main" xmlns="" id="{DF59BCA8-C6AA-4D13-B19E-9D4621E2A8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4552" y="1347614"/>
            <a:ext cx="352592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）用数对表示移动前后各顶点的位置。</a:t>
            </a:r>
          </a:p>
        </p:txBody>
      </p:sp>
      <p:sp>
        <p:nvSpPr>
          <p:cNvPr id="45" name="TextBox 56">
            <a:extLst>
              <a:ext uri="{FF2B5EF4-FFF2-40B4-BE49-F238E27FC236}">
                <a16:creationId xmlns:a16="http://schemas.microsoft.com/office/drawing/2014/main" xmlns="" id="{0D071FFB-E92F-49F4-AE63-860E6D4F3A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2974" y="3616514"/>
            <a:ext cx="9520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(10,3)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6" name="TextBox 56">
            <a:extLst>
              <a:ext uri="{FF2B5EF4-FFF2-40B4-BE49-F238E27FC236}">
                <a16:creationId xmlns:a16="http://schemas.microsoft.com/office/drawing/2014/main" xmlns="" id="{9A83958B-4B8D-43C8-9697-28AABF7BE1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7822" y="2121440"/>
            <a:ext cx="9520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(2,6)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7" name="TextBox 56">
            <a:extLst>
              <a:ext uri="{FF2B5EF4-FFF2-40B4-BE49-F238E27FC236}">
                <a16:creationId xmlns:a16="http://schemas.microsoft.com/office/drawing/2014/main" xmlns="" id="{D613BC85-86D6-4C15-A4CC-4886CFE472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8378" y="2136883"/>
            <a:ext cx="9520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(8,6)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8" name="TextBox 56">
            <a:extLst>
              <a:ext uri="{FF2B5EF4-FFF2-40B4-BE49-F238E27FC236}">
                <a16:creationId xmlns:a16="http://schemas.microsoft.com/office/drawing/2014/main" xmlns="" id="{A415A02C-670E-42A3-9C72-ECEA564821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9106" y="2158720"/>
            <a:ext cx="9520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(4,6)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9" name="TextBox 56">
            <a:extLst>
              <a:ext uri="{FF2B5EF4-FFF2-40B4-BE49-F238E27FC236}">
                <a16:creationId xmlns:a16="http://schemas.microsoft.com/office/drawing/2014/main" xmlns="" id="{8406503C-D469-40CB-A848-E5F2CF2E07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6901" y="2121440"/>
            <a:ext cx="9520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(10,6)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0" name="TextBox 56">
            <a:extLst>
              <a:ext uri="{FF2B5EF4-FFF2-40B4-BE49-F238E27FC236}">
                <a16:creationId xmlns:a16="http://schemas.microsoft.com/office/drawing/2014/main" xmlns="" id="{38B13970-B040-42BB-B005-86F4554570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6047" y="3548049"/>
            <a:ext cx="9520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(2,3)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1" name="TextBox 56">
            <a:extLst>
              <a:ext uri="{FF2B5EF4-FFF2-40B4-BE49-F238E27FC236}">
                <a16:creationId xmlns:a16="http://schemas.microsoft.com/office/drawing/2014/main" xmlns="" id="{5D132509-4CBE-4ED6-AA7D-199AF44919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2739" y="3586727"/>
            <a:ext cx="9520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(8,3)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2" name="TextBox 56">
            <a:extLst>
              <a:ext uri="{FF2B5EF4-FFF2-40B4-BE49-F238E27FC236}">
                <a16:creationId xmlns:a16="http://schemas.microsoft.com/office/drawing/2014/main" xmlns="" id="{FDD5A3DE-F97E-48B6-B1EA-2EA4CFED0F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1452" y="3615550"/>
            <a:ext cx="9520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(4,3)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3" name="TextBox 56">
            <a:extLst>
              <a:ext uri="{FF2B5EF4-FFF2-40B4-BE49-F238E27FC236}">
                <a16:creationId xmlns:a16="http://schemas.microsoft.com/office/drawing/2014/main" xmlns="" id="{47D4F1C1-556A-4F9B-830B-8356FE0D28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6548" y="2416732"/>
            <a:ext cx="352592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）比较这些数对，你发现了什么？</a:t>
            </a:r>
          </a:p>
        </p:txBody>
      </p:sp>
      <p:sp>
        <p:nvSpPr>
          <p:cNvPr id="54" name="对话气泡: 圆角矩形 53">
            <a:extLst>
              <a:ext uri="{FF2B5EF4-FFF2-40B4-BE49-F238E27FC236}">
                <a16:creationId xmlns:a16="http://schemas.microsoft.com/office/drawing/2014/main" xmlns="" id="{123C4137-B274-4935-9E7E-18AC66D5518C}"/>
              </a:ext>
            </a:extLst>
          </p:cNvPr>
          <p:cNvSpPr/>
          <p:nvPr/>
        </p:nvSpPr>
        <p:spPr>
          <a:xfrm>
            <a:off x="5364088" y="3363838"/>
            <a:ext cx="3481916" cy="723433"/>
          </a:xfrm>
          <a:prstGeom prst="wedgeRoundRectCallout">
            <a:avLst>
              <a:gd name="adj1" fmla="val -41681"/>
              <a:gd name="adj2" fmla="val 51037"/>
              <a:gd name="adj3" fmla="val 16667"/>
            </a:avLst>
          </a:prstGeom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对应的点，前一个数字加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，后一个数字不变。</a:t>
            </a:r>
          </a:p>
        </p:txBody>
      </p:sp>
      <p:grpSp>
        <p:nvGrpSpPr>
          <p:cNvPr id="55" name="组合 5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6" name="图片 55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203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EA4C4999-DC7C-42AC-A31A-970170B33979}"/>
              </a:ext>
            </a:extLst>
          </p:cNvPr>
          <p:cNvSpPr/>
          <p:nvPr/>
        </p:nvSpPr>
        <p:spPr>
          <a:xfrm>
            <a:off x="320400" y="339502"/>
            <a:ext cx="77799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请把下边象棋棋子的位置表示出来。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D3C45E1-F844-40F7-ABF5-290A0F06EB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1153" y="1293487"/>
            <a:ext cx="527617" cy="46166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1F2F3CC-15EC-4370-A138-C9975D3E88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0297" y="1787032"/>
            <a:ext cx="527617" cy="56927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95E17A0-547B-46FA-AA8E-E13F3E967E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6974" y="2395568"/>
            <a:ext cx="527616" cy="51505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73960E0-6863-4B1F-8239-2B9E327C72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0297" y="2971990"/>
            <a:ext cx="556815" cy="51505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CF75076B-ABC4-4745-86AC-70E00B7754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8100" y="3534542"/>
            <a:ext cx="503510" cy="589826"/>
          </a:xfrm>
          <a:prstGeom prst="rect">
            <a:avLst/>
          </a:prstGeom>
        </p:spPr>
      </p:pic>
      <p:sp>
        <p:nvSpPr>
          <p:cNvPr id="16" name="TextBox 56">
            <a:extLst>
              <a:ext uri="{FF2B5EF4-FFF2-40B4-BE49-F238E27FC236}">
                <a16:creationId xmlns:a16="http://schemas.microsoft.com/office/drawing/2014/main" xmlns="" id="{0BB4E9DB-283B-444E-90FA-88266AA62F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7112" y="1275606"/>
            <a:ext cx="9520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(2,5)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56">
            <a:extLst>
              <a:ext uri="{FF2B5EF4-FFF2-40B4-BE49-F238E27FC236}">
                <a16:creationId xmlns:a16="http://schemas.microsoft.com/office/drawing/2014/main" xmlns="" id="{4DC4442A-9ABD-406A-A727-78951CD005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7112" y="1892965"/>
            <a:ext cx="9520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(5,0)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56">
            <a:extLst>
              <a:ext uri="{FF2B5EF4-FFF2-40B4-BE49-F238E27FC236}">
                <a16:creationId xmlns:a16="http://schemas.microsoft.com/office/drawing/2014/main" xmlns="" id="{9E55CA81-DF8F-4EE8-A234-3C686F0DC5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4211" y="2477050"/>
            <a:ext cx="9520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(0,7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)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56">
            <a:extLst>
              <a:ext uri="{FF2B5EF4-FFF2-40B4-BE49-F238E27FC236}">
                <a16:creationId xmlns:a16="http://schemas.microsoft.com/office/drawing/2014/main" xmlns="" id="{CBB9AF99-B39A-491B-B147-E364602AB0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6752" y="2998684"/>
            <a:ext cx="9520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(3,9)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56">
            <a:extLst>
              <a:ext uri="{FF2B5EF4-FFF2-40B4-BE49-F238E27FC236}">
                <a16:creationId xmlns:a16="http://schemas.microsoft.com/office/drawing/2014/main" xmlns="" id="{7704D78C-6648-431B-957E-2FC761940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6296" y="3598622"/>
            <a:ext cx="9520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(4,1)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298A7948-8FC5-4AE1-ABF2-0F10EC877E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9387" y="987574"/>
            <a:ext cx="3792653" cy="3576967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8" action="ppaction://hlinksldjump"/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10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1268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DBD6EB1-78CD-4D51-8200-E34A7B9033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071" y="1244327"/>
            <a:ext cx="4391025" cy="2695575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4EDE5E7-1099-457A-89BC-D3923439C781}"/>
              </a:ext>
            </a:extLst>
          </p:cNvPr>
          <p:cNvSpPr/>
          <p:nvPr/>
        </p:nvSpPr>
        <p:spPr>
          <a:xfrm>
            <a:off x="395536" y="339502"/>
            <a:ext cx="30243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教师赠言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56">
            <a:extLst>
              <a:ext uri="{FF2B5EF4-FFF2-40B4-BE49-F238E27FC236}">
                <a16:creationId xmlns:a16="http://schemas.microsoft.com/office/drawing/2014/main" xmlns="" id="{835DF2C1-315B-43A7-9AED-B39FEC2D27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7096" y="999479"/>
            <a:ext cx="9520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(2,4)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56">
            <a:extLst>
              <a:ext uri="{FF2B5EF4-FFF2-40B4-BE49-F238E27FC236}">
                <a16:creationId xmlns:a16="http://schemas.microsoft.com/office/drawing/2014/main" xmlns="" id="{9A3C95A5-89C0-4D29-902D-60ED76E8ED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7096" y="1384561"/>
            <a:ext cx="9520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(5,1)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56">
            <a:extLst>
              <a:ext uri="{FF2B5EF4-FFF2-40B4-BE49-F238E27FC236}">
                <a16:creationId xmlns:a16="http://schemas.microsoft.com/office/drawing/2014/main" xmlns="" id="{1CEF1201-9068-472B-A387-08CC1F021A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7096" y="1769643"/>
            <a:ext cx="9520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(6,4)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56">
            <a:extLst>
              <a:ext uri="{FF2B5EF4-FFF2-40B4-BE49-F238E27FC236}">
                <a16:creationId xmlns:a16="http://schemas.microsoft.com/office/drawing/2014/main" xmlns="" id="{DC73DAFD-F7A1-4183-9A08-748554782D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7096" y="2154725"/>
            <a:ext cx="9520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(9,1)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56">
            <a:extLst>
              <a:ext uri="{FF2B5EF4-FFF2-40B4-BE49-F238E27FC236}">
                <a16:creationId xmlns:a16="http://schemas.microsoft.com/office/drawing/2014/main" xmlns="" id="{603248CD-BB37-4892-A80B-2B6B00CA75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7096" y="2539807"/>
            <a:ext cx="9520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(7,4)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56">
            <a:extLst>
              <a:ext uri="{FF2B5EF4-FFF2-40B4-BE49-F238E27FC236}">
                <a16:creationId xmlns:a16="http://schemas.microsoft.com/office/drawing/2014/main" xmlns="" id="{0005A1B7-58BD-4A84-85C4-6B5F50B8D6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7096" y="2924889"/>
            <a:ext cx="9520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(2,2)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56">
            <a:extLst>
              <a:ext uri="{FF2B5EF4-FFF2-40B4-BE49-F238E27FC236}">
                <a16:creationId xmlns:a16="http://schemas.microsoft.com/office/drawing/2014/main" xmlns="" id="{04E5166D-0AB2-44DA-95E9-CDD6305110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7096" y="3309971"/>
            <a:ext cx="9520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(4,3)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Box 56">
            <a:extLst>
              <a:ext uri="{FF2B5EF4-FFF2-40B4-BE49-F238E27FC236}">
                <a16:creationId xmlns:a16="http://schemas.microsoft.com/office/drawing/2014/main" xmlns="" id="{80DCCB7A-FEA6-463A-9575-8C6A75A23A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7096" y="3695054"/>
            <a:ext cx="9520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(3,4)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TextBox 56">
            <a:extLst>
              <a:ext uri="{FF2B5EF4-FFF2-40B4-BE49-F238E27FC236}">
                <a16:creationId xmlns:a16="http://schemas.microsoft.com/office/drawing/2014/main" xmlns="" id="{FA7975F1-DCB1-4044-BEA6-77607F3078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3969" y="987574"/>
            <a:ext cx="5003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学</a:t>
            </a:r>
          </a:p>
        </p:txBody>
      </p:sp>
      <p:sp>
        <p:nvSpPr>
          <p:cNvPr id="24" name="TextBox 56">
            <a:extLst>
              <a:ext uri="{FF2B5EF4-FFF2-40B4-BE49-F238E27FC236}">
                <a16:creationId xmlns:a16="http://schemas.microsoft.com/office/drawing/2014/main" xmlns="" id="{6AD47B6F-E508-4868-8614-4EE40337B3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3969" y="1374357"/>
            <a:ext cx="5003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好</a:t>
            </a:r>
          </a:p>
        </p:txBody>
      </p:sp>
      <p:sp>
        <p:nvSpPr>
          <p:cNvPr id="26" name="TextBox 56">
            <a:extLst>
              <a:ext uri="{FF2B5EF4-FFF2-40B4-BE49-F238E27FC236}">
                <a16:creationId xmlns:a16="http://schemas.microsoft.com/office/drawing/2014/main" xmlns="" id="{2F462A26-7BC3-4682-89A0-CFB9B5CEB1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3969" y="1761140"/>
            <a:ext cx="5003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数</a:t>
            </a:r>
          </a:p>
        </p:txBody>
      </p:sp>
      <p:sp>
        <p:nvSpPr>
          <p:cNvPr id="28" name="TextBox 56">
            <a:extLst>
              <a:ext uri="{FF2B5EF4-FFF2-40B4-BE49-F238E27FC236}">
                <a16:creationId xmlns:a16="http://schemas.microsoft.com/office/drawing/2014/main" xmlns="" id="{2E09330F-3774-4116-B89E-6F5FDD0EDD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3969" y="2147923"/>
            <a:ext cx="5003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学</a:t>
            </a:r>
          </a:p>
        </p:txBody>
      </p:sp>
      <p:sp>
        <p:nvSpPr>
          <p:cNvPr id="29" name="TextBox 56">
            <a:extLst>
              <a:ext uri="{FF2B5EF4-FFF2-40B4-BE49-F238E27FC236}">
                <a16:creationId xmlns:a16="http://schemas.microsoft.com/office/drawing/2014/main" xmlns="" id="{4486069B-B6BC-438B-A3CA-A54F4F2B2D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3969" y="2534706"/>
            <a:ext cx="5003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其</a:t>
            </a:r>
          </a:p>
        </p:txBody>
      </p:sp>
      <p:sp>
        <p:nvSpPr>
          <p:cNvPr id="30" name="TextBox 56">
            <a:extLst>
              <a:ext uri="{FF2B5EF4-FFF2-40B4-BE49-F238E27FC236}">
                <a16:creationId xmlns:a16="http://schemas.microsoft.com/office/drawing/2014/main" xmlns="" id="{ED148076-FDF6-4913-AD4E-CD10837909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3969" y="2921489"/>
            <a:ext cx="5003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乐</a:t>
            </a:r>
          </a:p>
        </p:txBody>
      </p:sp>
      <p:sp>
        <p:nvSpPr>
          <p:cNvPr id="31" name="TextBox 56">
            <a:extLst>
              <a:ext uri="{FF2B5EF4-FFF2-40B4-BE49-F238E27FC236}">
                <a16:creationId xmlns:a16="http://schemas.microsoft.com/office/drawing/2014/main" xmlns="" id="{E8198170-EF34-4723-A2A5-2393961C6A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3969" y="3308272"/>
            <a:ext cx="5003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无</a:t>
            </a:r>
          </a:p>
        </p:txBody>
      </p:sp>
      <p:sp>
        <p:nvSpPr>
          <p:cNvPr id="32" name="TextBox 56">
            <a:extLst>
              <a:ext uri="{FF2B5EF4-FFF2-40B4-BE49-F238E27FC236}">
                <a16:creationId xmlns:a16="http://schemas.microsoft.com/office/drawing/2014/main" xmlns="" id="{D753521F-7732-4E02-B396-12159E9FC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3969" y="3695054"/>
            <a:ext cx="5003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穷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4" name="图片 3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5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620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6" grpId="0"/>
      <p:bldP spid="28" grpId="0"/>
      <p:bldP spid="29" grpId="0"/>
      <p:bldP spid="30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93063185-19CE-4E52-A1C0-54C290703BA0}"/>
              </a:ext>
            </a:extLst>
          </p:cNvPr>
          <p:cNvSpPr/>
          <p:nvPr/>
        </p:nvSpPr>
        <p:spPr>
          <a:xfrm>
            <a:off x="1420414" y="2067694"/>
            <a:ext cx="6105812" cy="93102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根据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物体在平面图上的位置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建立方格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800" b="1" dirty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确定列行，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表示位置比较精确。</a:t>
            </a:r>
            <a:endParaRPr lang="zh-CN" altLang="en-US" sz="2800" b="1" dirty="0">
              <a:solidFill>
                <a:srgbClr val="0099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173911E8-F02E-43AF-8819-E294B94155FD}"/>
              </a:ext>
            </a:extLst>
          </p:cNvPr>
          <p:cNvSpPr/>
          <p:nvPr/>
        </p:nvSpPr>
        <p:spPr>
          <a:xfrm>
            <a:off x="1389502" y="3075806"/>
            <a:ext cx="6350850" cy="93102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观察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物体的位置或所在区域在哪一列与哪一行的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交叉处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，标出物体所在的位置。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0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4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2555776" y="1995686"/>
            <a:ext cx="3816424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在方格图上标上自己房间里的各摆设位置。</a:t>
            </a:r>
            <a:endParaRPr lang="en-US" altLang="zh-CN" sz="3200" b="1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" name="图片 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900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26825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7D87EEF9-E0E5-4468-8209-D65E50427A15}"/>
              </a:ext>
            </a:extLst>
          </p:cNvPr>
          <p:cNvSpPr/>
          <p:nvPr/>
        </p:nvSpPr>
        <p:spPr>
          <a:xfrm>
            <a:off x="879687" y="843558"/>
            <a:ext cx="65726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用数对表示三角形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ABC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的三个顶点。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5" name="表格 14">
            <a:extLst>
              <a:ext uri="{FF2B5EF4-FFF2-40B4-BE49-F238E27FC236}">
                <a16:creationId xmlns:a16="http://schemas.microsoft.com/office/drawing/2014/main" xmlns="" id="{94100C1A-850E-442A-9FF1-2109C14630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3520690"/>
              </p:ext>
            </p:extLst>
          </p:nvPr>
        </p:nvGraphicFramePr>
        <p:xfrm>
          <a:off x="2500982" y="1547639"/>
          <a:ext cx="3598860" cy="292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9886">
                  <a:extLst>
                    <a:ext uri="{9D8B030D-6E8A-4147-A177-3AD203B41FA5}">
                      <a16:colId xmlns:a16="http://schemas.microsoft.com/office/drawing/2014/main" xmlns="" val="2755644045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568958404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905176511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1665831128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752221718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162961578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104844106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1623752450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177836337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573553602"/>
                    </a:ext>
                  </a:extLst>
                </a:gridCol>
              </a:tblGrid>
              <a:tr h="365720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2006128068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1779344208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2786632146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1042660506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2808035991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4144459121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3480576173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2531826512"/>
                  </a:ext>
                </a:extLst>
              </a:tr>
            </a:tbl>
          </a:graphicData>
        </a:graphic>
      </p:graphicFrame>
      <p:sp>
        <p:nvSpPr>
          <p:cNvPr id="16" name="文本框 2">
            <a:extLst>
              <a:ext uri="{FF2B5EF4-FFF2-40B4-BE49-F238E27FC236}">
                <a16:creationId xmlns:a16="http://schemas.microsoft.com/office/drawing/2014/main" xmlns="" id="{3AA00847-0743-4470-BC06-3C87C3C9AD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3319" y="428448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1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17" name="文本框 3">
            <a:extLst>
              <a:ext uri="{FF2B5EF4-FFF2-40B4-BE49-F238E27FC236}">
                <a16:creationId xmlns:a16="http://schemas.microsoft.com/office/drawing/2014/main" xmlns="" id="{18DEBF7F-4556-49A9-BEEF-83658B5E89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0369" y="4424189"/>
            <a:ext cx="4333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2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18" name="文本框 4">
            <a:extLst>
              <a:ext uri="{FF2B5EF4-FFF2-40B4-BE49-F238E27FC236}">
                <a16:creationId xmlns:a16="http://schemas.microsoft.com/office/drawing/2014/main" xmlns="" id="{CBAA363D-A72A-4012-B181-92FA8CE662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3319" y="3911427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2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19" name="文本框 5">
            <a:extLst>
              <a:ext uri="{FF2B5EF4-FFF2-40B4-BE49-F238E27FC236}">
                <a16:creationId xmlns:a16="http://schemas.microsoft.com/office/drawing/2014/main" xmlns="" id="{7A27F2F2-AE68-41F3-A37C-0CFA70FFE3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6919" y="442418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3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0" name="文本框 6">
            <a:extLst>
              <a:ext uri="{FF2B5EF4-FFF2-40B4-BE49-F238E27FC236}">
                <a16:creationId xmlns:a16="http://schemas.microsoft.com/office/drawing/2014/main" xmlns="" id="{E63B67D5-EAA5-48B5-986B-6CB78C6CB3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3319" y="3520902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3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1" name="文本框 7">
            <a:extLst>
              <a:ext uri="{FF2B5EF4-FFF2-40B4-BE49-F238E27FC236}">
                <a16:creationId xmlns:a16="http://schemas.microsoft.com/office/drawing/2014/main" xmlns="" id="{221CC603-8DC1-4EBC-B05E-3A705A29CD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3319" y="318593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4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2" name="文本框 8">
            <a:extLst>
              <a:ext uri="{FF2B5EF4-FFF2-40B4-BE49-F238E27FC236}">
                <a16:creationId xmlns:a16="http://schemas.microsoft.com/office/drawing/2014/main" xmlns="" id="{0E1927B6-45C6-4671-9C19-D8766A0D4F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4107" y="442418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4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3" name="文本框 9">
            <a:extLst>
              <a:ext uri="{FF2B5EF4-FFF2-40B4-BE49-F238E27FC236}">
                <a16:creationId xmlns:a16="http://schemas.microsoft.com/office/drawing/2014/main" xmlns="" id="{5D0B696A-9189-4CAC-9122-3EF3B03FE2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7169" y="442418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5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4" name="文本框 10">
            <a:extLst>
              <a:ext uri="{FF2B5EF4-FFF2-40B4-BE49-F238E27FC236}">
                <a16:creationId xmlns:a16="http://schemas.microsoft.com/office/drawing/2014/main" xmlns="" id="{3856134A-01EA-4380-8235-F9A2BF83A1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3319" y="280493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5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6" name="文本框 11">
            <a:extLst>
              <a:ext uri="{FF2B5EF4-FFF2-40B4-BE49-F238E27FC236}">
                <a16:creationId xmlns:a16="http://schemas.microsoft.com/office/drawing/2014/main" xmlns="" id="{D8CD6F6E-B2A0-423D-898B-CC41244B9B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3319" y="240488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6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7" name="文本框 12">
            <a:extLst>
              <a:ext uri="{FF2B5EF4-FFF2-40B4-BE49-F238E27FC236}">
                <a16:creationId xmlns:a16="http://schemas.microsoft.com/office/drawing/2014/main" xmlns="" id="{268F77C4-7566-4AE5-BE83-56BEB73321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0232" y="442418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6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8" name="文本框 13">
            <a:extLst>
              <a:ext uri="{FF2B5EF4-FFF2-40B4-BE49-F238E27FC236}">
                <a16:creationId xmlns:a16="http://schemas.microsoft.com/office/drawing/2014/main" xmlns="" id="{A81467AA-F9C0-45CA-AD39-A25951CC2E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7419" y="442418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7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9" name="文本框 14">
            <a:extLst>
              <a:ext uri="{FF2B5EF4-FFF2-40B4-BE49-F238E27FC236}">
                <a16:creationId xmlns:a16="http://schemas.microsoft.com/office/drawing/2014/main" xmlns="" id="{3D93688A-7DE1-41D0-92E8-390369BF46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3319" y="2052464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7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30" name="文本框 15">
            <a:extLst>
              <a:ext uri="{FF2B5EF4-FFF2-40B4-BE49-F238E27FC236}">
                <a16:creationId xmlns:a16="http://schemas.microsoft.com/office/drawing/2014/main" xmlns="" id="{0B61DBC3-A0DC-4D52-B18A-20DC2EF474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3319" y="1728614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8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31" name="文本框 16">
            <a:extLst>
              <a:ext uri="{FF2B5EF4-FFF2-40B4-BE49-F238E27FC236}">
                <a16:creationId xmlns:a16="http://schemas.microsoft.com/office/drawing/2014/main" xmlns="" id="{A3E8224E-32FC-404A-ACF9-26E6C3F10B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0482" y="442418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8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32" name="文本框 17">
            <a:extLst>
              <a:ext uri="{FF2B5EF4-FFF2-40B4-BE49-F238E27FC236}">
                <a16:creationId xmlns:a16="http://schemas.microsoft.com/office/drawing/2014/main" xmlns="" id="{61AF8326-EFA9-4562-B913-F6585707D9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5444" y="442418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9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33" name="文本框 18">
            <a:extLst>
              <a:ext uri="{FF2B5EF4-FFF2-40B4-BE49-F238E27FC236}">
                <a16:creationId xmlns:a16="http://schemas.microsoft.com/office/drawing/2014/main" xmlns="" id="{AF0F88A2-86CB-484C-8D03-3F9D23B780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3319" y="1347614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9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34" name="文本框 19">
            <a:extLst>
              <a:ext uri="{FF2B5EF4-FFF2-40B4-BE49-F238E27FC236}">
                <a16:creationId xmlns:a16="http://schemas.microsoft.com/office/drawing/2014/main" xmlns="" id="{9AE8FBEF-BE9E-40ED-A5A8-168B150EF1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2794" y="4424189"/>
            <a:ext cx="547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10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35" name="文本框 20">
            <a:extLst>
              <a:ext uri="{FF2B5EF4-FFF2-40B4-BE49-F238E27FC236}">
                <a16:creationId xmlns:a16="http://schemas.microsoft.com/office/drawing/2014/main" xmlns="" id="{69856260-A1C7-4A47-A854-2F0D2BDAF8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1407" y="4424189"/>
            <a:ext cx="546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11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" name="等腰三角形 1">
            <a:extLst>
              <a:ext uri="{FF2B5EF4-FFF2-40B4-BE49-F238E27FC236}">
                <a16:creationId xmlns:a16="http://schemas.microsoft.com/office/drawing/2014/main" xmlns="" id="{99D34F1A-4F1B-49DE-AACB-8B650764DE0D}"/>
              </a:ext>
            </a:extLst>
          </p:cNvPr>
          <p:cNvSpPr/>
          <p:nvPr/>
        </p:nvSpPr>
        <p:spPr>
          <a:xfrm>
            <a:off x="2822784" y="1924006"/>
            <a:ext cx="1860521" cy="1461958"/>
          </a:xfrm>
          <a:custGeom>
            <a:avLst/>
            <a:gdLst>
              <a:gd name="connsiteX0" fmla="*/ 0 w 1368152"/>
              <a:gd name="connsiteY0" fmla="*/ 1080120 h 1080120"/>
              <a:gd name="connsiteX1" fmla="*/ 1297022 w 1368152"/>
              <a:gd name="connsiteY1" fmla="*/ 0 h 1080120"/>
              <a:gd name="connsiteX2" fmla="*/ 1368152 w 1368152"/>
              <a:gd name="connsiteY2" fmla="*/ 1080120 h 1080120"/>
              <a:gd name="connsiteX3" fmla="*/ 0 w 1368152"/>
              <a:gd name="connsiteY3" fmla="*/ 1080120 h 1080120"/>
              <a:gd name="connsiteX0" fmla="*/ 0 w 1368152"/>
              <a:gd name="connsiteY0" fmla="*/ 1461958 h 1461958"/>
              <a:gd name="connsiteX1" fmla="*/ 1116151 w 1368152"/>
              <a:gd name="connsiteY1" fmla="*/ 0 h 1461958"/>
              <a:gd name="connsiteX2" fmla="*/ 1368152 w 1368152"/>
              <a:gd name="connsiteY2" fmla="*/ 1461958 h 1461958"/>
              <a:gd name="connsiteX3" fmla="*/ 0 w 1368152"/>
              <a:gd name="connsiteY3" fmla="*/ 1461958 h 1461958"/>
              <a:gd name="connsiteX0" fmla="*/ 0 w 1860521"/>
              <a:gd name="connsiteY0" fmla="*/ 1461958 h 1461958"/>
              <a:gd name="connsiteX1" fmla="*/ 1116151 w 1860521"/>
              <a:gd name="connsiteY1" fmla="*/ 0 h 1461958"/>
              <a:gd name="connsiteX2" fmla="*/ 1860521 w 1860521"/>
              <a:gd name="connsiteY2" fmla="*/ 738477 h 1461958"/>
              <a:gd name="connsiteX3" fmla="*/ 0 w 1860521"/>
              <a:gd name="connsiteY3" fmla="*/ 1461958 h 1461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0521" h="1461958">
                <a:moveTo>
                  <a:pt x="0" y="1461958"/>
                </a:moveTo>
                <a:lnTo>
                  <a:pt x="1116151" y="0"/>
                </a:lnTo>
                <a:lnTo>
                  <a:pt x="1860521" y="738477"/>
                </a:lnTo>
                <a:lnTo>
                  <a:pt x="0" y="146195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6" name="TextBox 56">
            <a:extLst>
              <a:ext uri="{FF2B5EF4-FFF2-40B4-BE49-F238E27FC236}">
                <a16:creationId xmlns:a16="http://schemas.microsoft.com/office/drawing/2014/main" xmlns="" id="{5054E4DC-B03E-4740-9DD7-DA24AF501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5907" y="1512170"/>
            <a:ext cx="9541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(5,8)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7" name="TextBox 56">
            <a:extLst>
              <a:ext uri="{FF2B5EF4-FFF2-40B4-BE49-F238E27FC236}">
                <a16:creationId xmlns:a16="http://schemas.microsoft.com/office/drawing/2014/main" xmlns="" id="{4F9FCF23-DA6C-4C0B-A562-8D3FC29F5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8963" y="2459587"/>
            <a:ext cx="3551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C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8" name="TextBox 56">
            <a:extLst>
              <a:ext uri="{FF2B5EF4-FFF2-40B4-BE49-F238E27FC236}">
                <a16:creationId xmlns:a16="http://schemas.microsoft.com/office/drawing/2014/main" xmlns="" id="{EBB9BFF5-147E-4B7F-92B5-490DD03EA7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8311" y="1547639"/>
            <a:ext cx="3551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A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9" name="TextBox 56">
            <a:extLst>
              <a:ext uri="{FF2B5EF4-FFF2-40B4-BE49-F238E27FC236}">
                <a16:creationId xmlns:a16="http://schemas.microsoft.com/office/drawing/2014/main" xmlns="" id="{F50B7759-882B-4251-AA3F-221DBD421D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7590" y="3236213"/>
            <a:ext cx="3551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B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0" name="TextBox 56">
            <a:extLst>
              <a:ext uri="{FF2B5EF4-FFF2-40B4-BE49-F238E27FC236}">
                <a16:creationId xmlns:a16="http://schemas.microsoft.com/office/drawing/2014/main" xmlns="" id="{7484862E-586F-4CFD-8D06-548929B70E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7470" y="3341663"/>
            <a:ext cx="9541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(2,4)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TextBox 56">
            <a:extLst>
              <a:ext uri="{FF2B5EF4-FFF2-40B4-BE49-F238E27FC236}">
                <a16:creationId xmlns:a16="http://schemas.microsoft.com/office/drawing/2014/main" xmlns="" id="{9016ECDD-7F27-4899-A774-B11FBBFFA5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3908" y="2634887"/>
            <a:ext cx="9541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(7,6)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6" name="对话气泡: 圆角矩形 45">
            <a:extLst>
              <a:ext uri="{FF2B5EF4-FFF2-40B4-BE49-F238E27FC236}">
                <a16:creationId xmlns:a16="http://schemas.microsoft.com/office/drawing/2014/main" xmlns="" id="{B918EA77-0908-4EF4-BB45-AA7799DC30B7}"/>
              </a:ext>
            </a:extLst>
          </p:cNvPr>
          <p:cNvSpPr/>
          <p:nvPr/>
        </p:nvSpPr>
        <p:spPr>
          <a:xfrm>
            <a:off x="5183399" y="1814097"/>
            <a:ext cx="1908881" cy="638417"/>
          </a:xfrm>
          <a:prstGeom prst="wedgeRoundRectCallout">
            <a:avLst>
              <a:gd name="adj1" fmla="val -48524"/>
              <a:gd name="adj2" fmla="val 9353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第一个数表示列，第二个数表示排。</a:t>
            </a:r>
          </a:p>
        </p:txBody>
      </p:sp>
      <p:sp>
        <p:nvSpPr>
          <p:cNvPr id="44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47" name="组合 4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8" name="图片 4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9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673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0" grpId="0"/>
      <p:bldP spid="41" grpId="0"/>
      <p:bldP spid="4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7D87EEF9-E0E5-4468-8209-D65E50427A15}"/>
              </a:ext>
            </a:extLst>
          </p:cNvPr>
          <p:cNvSpPr/>
          <p:nvPr/>
        </p:nvSpPr>
        <p:spPr>
          <a:xfrm>
            <a:off x="323528" y="402799"/>
            <a:ext cx="88360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说一说大门和各场馆分别在游乐场的什么位置？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4" name="Picture 3">
            <a:extLst>
              <a:ext uri="{FF2B5EF4-FFF2-40B4-BE49-F238E27FC236}">
                <a16:creationId xmlns:a16="http://schemas.microsoft.com/office/drawing/2014/main" xmlns="" id="{DDF1FD0E-B6EE-400A-BCB2-82DC7BE9B7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2875891"/>
            <a:ext cx="927138" cy="120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对话气泡: 圆角矩形 44">
            <a:extLst>
              <a:ext uri="{FF2B5EF4-FFF2-40B4-BE49-F238E27FC236}">
                <a16:creationId xmlns:a16="http://schemas.microsoft.com/office/drawing/2014/main" xmlns="" id="{5B0217EF-8A1F-47D3-921B-4A2E9A18F289}"/>
              </a:ext>
            </a:extLst>
          </p:cNvPr>
          <p:cNvSpPr/>
          <p:nvPr/>
        </p:nvSpPr>
        <p:spPr>
          <a:xfrm>
            <a:off x="1547588" y="3363838"/>
            <a:ext cx="3024412" cy="461665"/>
          </a:xfrm>
          <a:prstGeom prst="wedgeRoundRectCallout">
            <a:avLst>
              <a:gd name="adj1" fmla="val -59612"/>
              <a:gd name="adj2" fmla="val -3898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大门在游乐场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的南面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/>
          </a:p>
        </p:txBody>
      </p:sp>
      <p:pic>
        <p:nvPicPr>
          <p:cNvPr id="53" name="Picture 2">
            <a:extLst>
              <a:ext uri="{FF2B5EF4-FFF2-40B4-BE49-F238E27FC236}">
                <a16:creationId xmlns:a16="http://schemas.microsoft.com/office/drawing/2014/main" xmlns="" id="{E0798C64-3C44-48EE-92B9-77F03E197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3307939"/>
            <a:ext cx="1129154" cy="120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对话气泡: 圆角矩形 53">
            <a:extLst>
              <a:ext uri="{FF2B5EF4-FFF2-40B4-BE49-F238E27FC236}">
                <a16:creationId xmlns:a16="http://schemas.microsoft.com/office/drawing/2014/main" xmlns="" id="{A77EAAE9-9E0A-493E-BEC8-AE42F4E4337F}"/>
              </a:ext>
            </a:extLst>
          </p:cNvPr>
          <p:cNvSpPr/>
          <p:nvPr/>
        </p:nvSpPr>
        <p:spPr>
          <a:xfrm>
            <a:off x="3923928" y="3867894"/>
            <a:ext cx="3654184" cy="461665"/>
          </a:xfrm>
          <a:prstGeom prst="wedgeRoundRectCallout">
            <a:avLst>
              <a:gd name="adj1" fmla="val 54170"/>
              <a:gd name="adj2" fmla="val -5000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自控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飞车在游乐场的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东面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F5A3D13-A396-4DF8-AB76-A8FB24C3D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1890" y="987574"/>
            <a:ext cx="5016374" cy="2279224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44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5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3">
            <a:extLst>
              <a:ext uri="{FF2B5EF4-FFF2-40B4-BE49-F238E27FC236}">
                <a16:creationId xmlns:a16="http://schemas.microsoft.com/office/drawing/2014/main" xmlns="" id="{DDF1FD0E-B6EE-400A-BCB2-82DC7BE9B7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2947899"/>
            <a:ext cx="927138" cy="120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对话气泡: 圆角矩形 44">
            <a:extLst>
              <a:ext uri="{FF2B5EF4-FFF2-40B4-BE49-F238E27FC236}">
                <a16:creationId xmlns:a16="http://schemas.microsoft.com/office/drawing/2014/main" xmlns="" id="{5B0217EF-8A1F-47D3-921B-4A2E9A18F289}"/>
              </a:ext>
            </a:extLst>
          </p:cNvPr>
          <p:cNvSpPr/>
          <p:nvPr/>
        </p:nvSpPr>
        <p:spPr>
          <a:xfrm>
            <a:off x="1072111" y="3723878"/>
            <a:ext cx="3384000" cy="756000"/>
          </a:xfrm>
          <a:prstGeom prst="wedgeRoundRectCallout">
            <a:avLst>
              <a:gd name="adj1" fmla="val -53910"/>
              <a:gd name="adj2" fmla="val -5331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旱冰场在游乐场</a:t>
            </a:r>
            <a:r>
              <a:rPr kumimoji="0" lang="zh-CN" altLang="en-US" sz="2400" b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的北面</a:t>
            </a:r>
            <a:r>
              <a:rPr kumimoji="0" lang="zh-CN" altLang="en-US" sz="24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，水上游乐场在东北方向。</a:t>
            </a:r>
            <a:endParaRPr kumimoji="0" lang="zh-CN" altLang="en-US" sz="2400" b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微软雅黑"/>
              <a:cs typeface="+mn-cs"/>
            </a:endParaRPr>
          </a:p>
        </p:txBody>
      </p:sp>
      <p:pic>
        <p:nvPicPr>
          <p:cNvPr id="53" name="Picture 2">
            <a:extLst>
              <a:ext uri="{FF2B5EF4-FFF2-40B4-BE49-F238E27FC236}">
                <a16:creationId xmlns:a16="http://schemas.microsoft.com/office/drawing/2014/main" xmlns="" id="{E0798C64-3C44-48EE-92B9-77F03E197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326" y="2859782"/>
            <a:ext cx="1129154" cy="120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对话气泡: 圆角矩形 53">
            <a:extLst>
              <a:ext uri="{FF2B5EF4-FFF2-40B4-BE49-F238E27FC236}">
                <a16:creationId xmlns:a16="http://schemas.microsoft.com/office/drawing/2014/main" xmlns="" id="{A77EAAE9-9E0A-493E-BEC8-AE42F4E4337F}"/>
              </a:ext>
            </a:extLst>
          </p:cNvPr>
          <p:cNvSpPr/>
          <p:nvPr/>
        </p:nvSpPr>
        <p:spPr>
          <a:xfrm>
            <a:off x="4571998" y="3399966"/>
            <a:ext cx="3132000" cy="1116000"/>
          </a:xfrm>
          <a:prstGeom prst="wedgeRoundRectCallout">
            <a:avLst>
              <a:gd name="adj1" fmla="val 59631"/>
              <a:gd name="adj2" fmla="val -51490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儿童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乐园在游乐场的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西面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。超级秋千也在游乐场的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西面</a:t>
            </a:r>
            <a:r>
              <a:rPr lang="zh-CN" altLang="en-US" sz="2400" b="1" noProof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D87EEF9-E0E5-4468-8209-D65E50427A15}"/>
              </a:ext>
            </a:extLst>
          </p:cNvPr>
          <p:cNvSpPr/>
          <p:nvPr/>
        </p:nvSpPr>
        <p:spPr>
          <a:xfrm>
            <a:off x="323528" y="402799"/>
            <a:ext cx="88360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说一说大门和各场馆分别在游乐场的什么位置？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0F5A3D13-A396-4DF8-AB76-A8FB24C3DE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31890" y="987574"/>
            <a:ext cx="5016374" cy="227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35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5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DA3B1AAA-5A85-4BCC-8333-4BB788A522CE}"/>
              </a:ext>
            </a:extLst>
          </p:cNvPr>
          <p:cNvSpPr/>
          <p:nvPr/>
        </p:nvSpPr>
        <p:spPr>
          <a:xfrm>
            <a:off x="827584" y="915566"/>
            <a:ext cx="6776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观察画在方格图中的游乐场平面图。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F538D07-C699-44AD-ACB5-502AAF316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623" y="1424689"/>
            <a:ext cx="5274665" cy="2659229"/>
          </a:xfrm>
          <a:prstGeom prst="rect">
            <a:avLst/>
          </a:prstGeom>
        </p:spPr>
      </p:pic>
      <p:sp>
        <p:nvSpPr>
          <p:cNvPr id="33" name="圆角矩形标注 32">
            <a:extLst>
              <a:ext uri="{FF2B5EF4-FFF2-40B4-BE49-F238E27FC236}">
                <a16:creationId xmlns:a16="http://schemas.microsoft.com/office/drawing/2014/main" xmlns="" id="{E4904409-0E2C-43C1-A7F3-D1C887BE6870}"/>
              </a:ext>
            </a:extLst>
          </p:cNvPr>
          <p:cNvSpPr/>
          <p:nvPr/>
        </p:nvSpPr>
        <p:spPr>
          <a:xfrm>
            <a:off x="1134261" y="4011910"/>
            <a:ext cx="7398179" cy="578882"/>
          </a:xfrm>
          <a:prstGeom prst="wedgeRoundRectCallout">
            <a:avLst>
              <a:gd name="adj1" fmla="val -52469"/>
              <a:gd name="adj2" fmla="val 444"/>
              <a:gd name="adj3" fmla="val 16667"/>
            </a:avLst>
          </a:prstGeom>
          <a:ln>
            <a:solidFill>
              <a:srgbClr val="00B0F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你能用数对表示大门和各游乐场馆的位置吗？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63920" y1="36889" x2="58352" y2="45778"/>
                        <a14:foregroundMark x1="42094" y1="33111" x2="34744" y2="3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1496" y="3795886"/>
            <a:ext cx="812112" cy="81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438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DA3B1AAA-5A85-4BCC-8333-4BB788A522CE}"/>
              </a:ext>
            </a:extLst>
          </p:cNvPr>
          <p:cNvSpPr/>
          <p:nvPr/>
        </p:nvSpPr>
        <p:spPr>
          <a:xfrm>
            <a:off x="323528" y="339502"/>
            <a:ext cx="6776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观察画在方格图中的游乐场平面图。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F538D07-C699-44AD-ACB5-502AAF316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131590"/>
            <a:ext cx="5806009" cy="2927107"/>
          </a:xfrm>
          <a:prstGeom prst="rect">
            <a:avLst/>
          </a:prstGeom>
        </p:spPr>
      </p:pic>
      <p:sp>
        <p:nvSpPr>
          <p:cNvPr id="15" name="TextBox 56">
            <a:extLst>
              <a:ext uri="{FF2B5EF4-FFF2-40B4-BE49-F238E27FC236}">
                <a16:creationId xmlns:a16="http://schemas.microsoft.com/office/drawing/2014/main" xmlns="" id="{649D7008-C62E-40D9-A4F6-D97C32F122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8655" y="3435846"/>
            <a:ext cx="9541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(7,0)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56">
            <a:extLst>
              <a:ext uri="{FF2B5EF4-FFF2-40B4-BE49-F238E27FC236}">
                <a16:creationId xmlns:a16="http://schemas.microsoft.com/office/drawing/2014/main" xmlns="" id="{C1925E82-25AA-4D04-B269-E662C8D70F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3490" y="2983539"/>
            <a:ext cx="9541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(12,2)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56">
            <a:extLst>
              <a:ext uri="{FF2B5EF4-FFF2-40B4-BE49-F238E27FC236}">
                <a16:creationId xmlns:a16="http://schemas.microsoft.com/office/drawing/2014/main" xmlns="" id="{4585B3F8-9E74-4FC1-91DF-BB582433A9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5976" y="1851670"/>
            <a:ext cx="9541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(9,4)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56">
            <a:extLst>
              <a:ext uri="{FF2B5EF4-FFF2-40B4-BE49-F238E27FC236}">
                <a16:creationId xmlns:a16="http://schemas.microsoft.com/office/drawing/2014/main" xmlns="" id="{8392C13B-89DF-4647-9689-A81DF3075E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9291" y="1569256"/>
            <a:ext cx="9541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(5,5)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56">
            <a:extLst>
              <a:ext uri="{FF2B5EF4-FFF2-40B4-BE49-F238E27FC236}">
                <a16:creationId xmlns:a16="http://schemas.microsoft.com/office/drawing/2014/main" xmlns="" id="{34FD43B1-BAA3-4537-8235-6FEF3633FF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2571" y="2235800"/>
            <a:ext cx="9541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(0,3)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Box 56">
            <a:extLst>
              <a:ext uri="{FF2B5EF4-FFF2-40B4-BE49-F238E27FC236}">
                <a16:creationId xmlns:a16="http://schemas.microsoft.com/office/drawing/2014/main" xmlns="" id="{0CD6DCD8-F125-426C-97A8-5B9CBC0C9B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4723" y="2680894"/>
            <a:ext cx="9541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(4,2)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xmlns="" id="{39E1BD09-EBEC-479D-AB06-CC800E4C8B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318" y="2427734"/>
            <a:ext cx="1129154" cy="120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对话气泡: 圆角矩形 23">
            <a:extLst>
              <a:ext uri="{FF2B5EF4-FFF2-40B4-BE49-F238E27FC236}">
                <a16:creationId xmlns:a16="http://schemas.microsoft.com/office/drawing/2014/main" xmlns="" id="{DA6D5AE1-A9F6-44B7-B957-2DC80D209CF0}"/>
              </a:ext>
            </a:extLst>
          </p:cNvPr>
          <p:cNvSpPr/>
          <p:nvPr/>
        </p:nvSpPr>
        <p:spPr>
          <a:xfrm>
            <a:off x="6300192" y="1779662"/>
            <a:ext cx="2232248" cy="668159"/>
          </a:xfrm>
          <a:prstGeom prst="wedgeRoundRectCallout">
            <a:avLst>
              <a:gd name="adj1" fmla="val 24177"/>
              <a:gd name="adj2" fmla="val 8733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用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数对表示位置更清楚！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6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86391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21" grpId="0"/>
      <p:bldP spid="22" grpId="0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F6FA8217-E594-4D6E-B5DE-C16402A84D3F}"/>
              </a:ext>
            </a:extLst>
          </p:cNvPr>
          <p:cNvGrpSpPr/>
          <p:nvPr/>
        </p:nvGrpSpPr>
        <p:grpSpPr>
          <a:xfrm>
            <a:off x="1115616" y="1548742"/>
            <a:ext cx="4421882" cy="2967224"/>
            <a:chOff x="2552700" y="1162050"/>
            <a:chExt cx="4133850" cy="2819400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xmlns="" id="{53218FBD-33D4-4E12-A42C-1F4D7A2AE9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52700" y="1162050"/>
              <a:ext cx="4038600" cy="2819400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2A8A3528-9DB6-4DF3-94FF-086A1F5B53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91300" y="3579862"/>
              <a:ext cx="95250" cy="219075"/>
            </a:xfrm>
            <a:prstGeom prst="rect">
              <a:avLst/>
            </a:prstGeom>
          </p:spPr>
        </p:pic>
      </p:grp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9389572E-389D-454B-82F0-5A4CC21F6F48}"/>
              </a:ext>
            </a:extLst>
          </p:cNvPr>
          <p:cNvSpPr/>
          <p:nvPr/>
        </p:nvSpPr>
        <p:spPr>
          <a:xfrm>
            <a:off x="755576" y="843558"/>
            <a:ext cx="80121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用数对表示方格中四处建筑物所在的位置。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6" name="TextBox 56">
            <a:extLst>
              <a:ext uri="{FF2B5EF4-FFF2-40B4-BE49-F238E27FC236}">
                <a16:creationId xmlns:a16="http://schemas.microsoft.com/office/drawing/2014/main" xmlns="" id="{F98596C2-549F-49ED-86DD-828B852DA9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152" y="1888787"/>
            <a:ext cx="20162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电视塔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(6,6)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56">
            <a:extLst>
              <a:ext uri="{FF2B5EF4-FFF2-40B4-BE49-F238E27FC236}">
                <a16:creationId xmlns:a16="http://schemas.microsoft.com/office/drawing/2014/main" xmlns="" id="{12466F3D-0087-4E33-B50B-9960CB9DA0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8424" y="2394601"/>
            <a:ext cx="20162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图书馆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(2,3)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56">
            <a:extLst>
              <a:ext uri="{FF2B5EF4-FFF2-40B4-BE49-F238E27FC236}">
                <a16:creationId xmlns:a16="http://schemas.microsoft.com/office/drawing/2014/main" xmlns="" id="{22FCF7CF-FD4C-4F1A-8F34-8666E35BE5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8424" y="2900415"/>
            <a:ext cx="20162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小明家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(1,1)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56">
            <a:extLst>
              <a:ext uri="{FF2B5EF4-FFF2-40B4-BE49-F238E27FC236}">
                <a16:creationId xmlns:a16="http://schemas.microsoft.com/office/drawing/2014/main" xmlns="" id="{3BDD3E9F-01D1-402C-95C0-FC5AAD12CB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3452" y="3406229"/>
            <a:ext cx="237878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百货大楼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(11,1)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1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3629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xmlns="" id="{58E6C462-23C3-42BE-B299-814434774C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980358"/>
              </p:ext>
            </p:extLst>
          </p:nvPr>
        </p:nvGraphicFramePr>
        <p:xfrm>
          <a:off x="1463279" y="1187599"/>
          <a:ext cx="3598860" cy="292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9886">
                  <a:extLst>
                    <a:ext uri="{9D8B030D-6E8A-4147-A177-3AD203B41FA5}">
                      <a16:colId xmlns:a16="http://schemas.microsoft.com/office/drawing/2014/main" xmlns="" val="2755644045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568958404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905176511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1665831128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752221718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162961578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104844106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1623752450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177836337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573553602"/>
                    </a:ext>
                  </a:extLst>
                </a:gridCol>
              </a:tblGrid>
              <a:tr h="365720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2006128068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1779344208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2786632146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1042660506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2808035991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4144459121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3480576173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2531826512"/>
                  </a:ext>
                </a:extLst>
              </a:tr>
            </a:tbl>
          </a:graphicData>
        </a:graphic>
      </p:graphicFrame>
      <p:sp>
        <p:nvSpPr>
          <p:cNvPr id="10" name="文本框 2">
            <a:extLst>
              <a:ext uri="{FF2B5EF4-FFF2-40B4-BE49-F238E27FC236}">
                <a16:creationId xmlns:a16="http://schemas.microsoft.com/office/drawing/2014/main" xmlns="" id="{A9DEDD88-8FA0-4E9D-915F-2CD2D5BD4D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392444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1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15" name="文本框 3">
            <a:extLst>
              <a:ext uri="{FF2B5EF4-FFF2-40B4-BE49-F238E27FC236}">
                <a16:creationId xmlns:a16="http://schemas.microsoft.com/office/drawing/2014/main" xmlns="" id="{63BBA95C-9B28-4B24-9A82-13CF07E14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2666" y="4064149"/>
            <a:ext cx="4333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2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16" name="文本框 4">
            <a:extLst>
              <a:ext uri="{FF2B5EF4-FFF2-40B4-BE49-F238E27FC236}">
                <a16:creationId xmlns:a16="http://schemas.microsoft.com/office/drawing/2014/main" xmlns="" id="{88870AD9-9C32-41BD-9787-565682092B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3551387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2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17" name="文本框 5">
            <a:extLst>
              <a:ext uri="{FF2B5EF4-FFF2-40B4-BE49-F238E27FC236}">
                <a16:creationId xmlns:a16="http://schemas.microsoft.com/office/drawing/2014/main" xmlns="" id="{6B58C428-E6DF-4923-84ED-3415CD2ED4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216" y="406414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3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18" name="文本框 6">
            <a:extLst>
              <a:ext uri="{FF2B5EF4-FFF2-40B4-BE49-F238E27FC236}">
                <a16:creationId xmlns:a16="http://schemas.microsoft.com/office/drawing/2014/main" xmlns="" id="{AD657714-59E4-4AE3-A7BF-4381CA400F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3160862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3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19" name="文本框 7">
            <a:extLst>
              <a:ext uri="{FF2B5EF4-FFF2-40B4-BE49-F238E27FC236}">
                <a16:creationId xmlns:a16="http://schemas.microsoft.com/office/drawing/2014/main" xmlns="" id="{862D7200-F2F4-456B-8F6B-BFB1E6FD0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282589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4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0" name="文本框 8">
            <a:extLst>
              <a:ext uri="{FF2B5EF4-FFF2-40B4-BE49-F238E27FC236}">
                <a16:creationId xmlns:a16="http://schemas.microsoft.com/office/drawing/2014/main" xmlns="" id="{5CB3959F-FD21-48F3-9A60-6AF4FADC32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6404" y="406414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4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1" name="文本框 9">
            <a:extLst>
              <a:ext uri="{FF2B5EF4-FFF2-40B4-BE49-F238E27FC236}">
                <a16:creationId xmlns:a16="http://schemas.microsoft.com/office/drawing/2014/main" xmlns="" id="{BEE9E451-3C7D-4EFB-BFCC-6A8B936DC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9466" y="406414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5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2" name="文本框 10">
            <a:extLst>
              <a:ext uri="{FF2B5EF4-FFF2-40B4-BE49-F238E27FC236}">
                <a16:creationId xmlns:a16="http://schemas.microsoft.com/office/drawing/2014/main" xmlns="" id="{7971D105-DAB0-484F-A9DB-E4E73505D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244489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5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3" name="文本框 11">
            <a:extLst>
              <a:ext uri="{FF2B5EF4-FFF2-40B4-BE49-F238E27FC236}">
                <a16:creationId xmlns:a16="http://schemas.microsoft.com/office/drawing/2014/main" xmlns="" id="{221F5786-07B9-4024-A0BB-95EDF62806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204484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6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4" name="文本框 12">
            <a:extLst>
              <a:ext uri="{FF2B5EF4-FFF2-40B4-BE49-F238E27FC236}">
                <a16:creationId xmlns:a16="http://schemas.microsoft.com/office/drawing/2014/main" xmlns="" id="{74D07B92-4611-40A9-B20D-3D7BA22C6A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2529" y="406414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6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6" name="文本框 13">
            <a:extLst>
              <a:ext uri="{FF2B5EF4-FFF2-40B4-BE49-F238E27FC236}">
                <a16:creationId xmlns:a16="http://schemas.microsoft.com/office/drawing/2014/main" xmlns="" id="{2EF4923C-2237-4BAF-A823-2B4A9F15B7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9716" y="406414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7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8" name="文本框 14">
            <a:extLst>
              <a:ext uri="{FF2B5EF4-FFF2-40B4-BE49-F238E27FC236}">
                <a16:creationId xmlns:a16="http://schemas.microsoft.com/office/drawing/2014/main" xmlns="" id="{7BB357CC-68DB-4FBE-BA0B-B0468025A3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1692424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7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9" name="文本框 15">
            <a:extLst>
              <a:ext uri="{FF2B5EF4-FFF2-40B4-BE49-F238E27FC236}">
                <a16:creationId xmlns:a16="http://schemas.microsoft.com/office/drawing/2014/main" xmlns="" id="{A1F6DA02-9156-4D35-B778-EC68DB9C1F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1368574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8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30" name="文本框 16">
            <a:extLst>
              <a:ext uri="{FF2B5EF4-FFF2-40B4-BE49-F238E27FC236}">
                <a16:creationId xmlns:a16="http://schemas.microsoft.com/office/drawing/2014/main" xmlns="" id="{DB8AB551-C11D-4A67-A228-36694B243B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2779" y="406414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8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31" name="文本框 17">
            <a:extLst>
              <a:ext uri="{FF2B5EF4-FFF2-40B4-BE49-F238E27FC236}">
                <a16:creationId xmlns:a16="http://schemas.microsoft.com/office/drawing/2014/main" xmlns="" id="{52FC6EAB-4F4B-487E-B932-E8BD5B5624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7741" y="406414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9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32" name="文本框 18">
            <a:extLst>
              <a:ext uri="{FF2B5EF4-FFF2-40B4-BE49-F238E27FC236}">
                <a16:creationId xmlns:a16="http://schemas.microsoft.com/office/drawing/2014/main" xmlns="" id="{17388C14-4DC9-40A3-BD21-8C789EE1F2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987574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9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33" name="文本框 19">
            <a:extLst>
              <a:ext uri="{FF2B5EF4-FFF2-40B4-BE49-F238E27FC236}">
                <a16:creationId xmlns:a16="http://schemas.microsoft.com/office/drawing/2014/main" xmlns="" id="{FA9B2F4C-0091-4B40-B227-A8DAB72FDB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5091" y="4064149"/>
            <a:ext cx="547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10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34" name="文本框 20">
            <a:extLst>
              <a:ext uri="{FF2B5EF4-FFF2-40B4-BE49-F238E27FC236}">
                <a16:creationId xmlns:a16="http://schemas.microsoft.com/office/drawing/2014/main" xmlns="" id="{3F5557D0-89B0-4CC7-81CC-494D1598E5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3704" y="4064149"/>
            <a:ext cx="546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11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A9BBB9EC-1554-40BE-97A5-59E04EC15279}"/>
              </a:ext>
            </a:extLst>
          </p:cNvPr>
          <p:cNvSpPr/>
          <p:nvPr/>
        </p:nvSpPr>
        <p:spPr>
          <a:xfrm>
            <a:off x="395536" y="339502"/>
            <a:ext cx="51283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在方格图中表示下面各点。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6" name="TextBox 56">
            <a:extLst>
              <a:ext uri="{FF2B5EF4-FFF2-40B4-BE49-F238E27FC236}">
                <a16:creationId xmlns:a16="http://schemas.microsoft.com/office/drawing/2014/main" xmlns="" id="{516365DD-2327-4E23-8DC1-44109FA1A6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6099" y="1756675"/>
            <a:ext cx="131216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A(3,5)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7" name="TextBox 56">
            <a:extLst>
              <a:ext uri="{FF2B5EF4-FFF2-40B4-BE49-F238E27FC236}">
                <a16:creationId xmlns:a16="http://schemas.microsoft.com/office/drawing/2014/main" xmlns="" id="{77C1A35E-3743-43EA-977A-A2CEA69BC6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0235" y="1756675"/>
            <a:ext cx="131216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B(2,4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)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8" name="TextBox 56">
            <a:extLst>
              <a:ext uri="{FF2B5EF4-FFF2-40B4-BE49-F238E27FC236}">
                <a16:creationId xmlns:a16="http://schemas.microsoft.com/office/drawing/2014/main" xmlns="" id="{EA316B03-9BF2-4485-A3E0-3CB1F06D74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6099" y="2227735"/>
            <a:ext cx="131216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C(4,2)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9" name="TextBox 56">
            <a:extLst>
              <a:ext uri="{FF2B5EF4-FFF2-40B4-BE49-F238E27FC236}">
                <a16:creationId xmlns:a16="http://schemas.microsoft.com/office/drawing/2014/main" xmlns="" id="{D4653F73-8B9F-46BB-B167-A8AB4C25AE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0235" y="2240925"/>
            <a:ext cx="131216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D(5,1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)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0" name="TextBox 56">
            <a:extLst>
              <a:ext uri="{FF2B5EF4-FFF2-40B4-BE49-F238E27FC236}">
                <a16:creationId xmlns:a16="http://schemas.microsoft.com/office/drawing/2014/main" xmlns="" id="{3985CBD0-8DB6-4E89-9859-AEA1A2E1E6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2120" y="2725175"/>
            <a:ext cx="131216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E(4,5)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TextBox 56">
            <a:extLst>
              <a:ext uri="{FF2B5EF4-FFF2-40B4-BE49-F238E27FC236}">
                <a16:creationId xmlns:a16="http://schemas.microsoft.com/office/drawing/2014/main" xmlns="" id="{5A858FFE-FFC6-4050-A4FF-B49D4CB04C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0235" y="2749199"/>
            <a:ext cx="131216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F(3,3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)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2" name="椭圆 41">
            <a:extLst>
              <a:ext uri="{FF2B5EF4-FFF2-40B4-BE49-F238E27FC236}">
                <a16:creationId xmlns:a16="http://schemas.microsoft.com/office/drawing/2014/main" xmlns="" id="{0AC3BBAD-F207-47CF-8F6E-F387724CB3EB}"/>
              </a:ext>
            </a:extLst>
          </p:cNvPr>
          <p:cNvSpPr/>
          <p:nvPr/>
        </p:nvSpPr>
        <p:spPr bwMode="auto">
          <a:xfrm>
            <a:off x="2115875" y="2596998"/>
            <a:ext cx="109682" cy="95972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43" name="TextBox 56">
            <a:extLst>
              <a:ext uri="{FF2B5EF4-FFF2-40B4-BE49-F238E27FC236}">
                <a16:creationId xmlns:a16="http://schemas.microsoft.com/office/drawing/2014/main" xmlns="" id="{BEFFDCDC-79D3-43E8-B1A4-0393E64299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0504" y="2268045"/>
            <a:ext cx="431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A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4" name="椭圆 43">
            <a:extLst>
              <a:ext uri="{FF2B5EF4-FFF2-40B4-BE49-F238E27FC236}">
                <a16:creationId xmlns:a16="http://schemas.microsoft.com/office/drawing/2014/main" xmlns="" id="{D326DF10-8AD8-4CE6-804C-87B09097C778}"/>
              </a:ext>
            </a:extLst>
          </p:cNvPr>
          <p:cNvSpPr/>
          <p:nvPr/>
        </p:nvSpPr>
        <p:spPr bwMode="auto">
          <a:xfrm>
            <a:off x="1743015" y="2977938"/>
            <a:ext cx="109682" cy="95972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45" name="TextBox 56">
            <a:extLst>
              <a:ext uri="{FF2B5EF4-FFF2-40B4-BE49-F238E27FC236}">
                <a16:creationId xmlns:a16="http://schemas.microsoft.com/office/drawing/2014/main" xmlns="" id="{A3A5ECB9-C8D7-4325-953E-F9C9810FCA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7194" y="2695705"/>
            <a:ext cx="2873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B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6" name="椭圆 45">
            <a:extLst>
              <a:ext uri="{FF2B5EF4-FFF2-40B4-BE49-F238E27FC236}">
                <a16:creationId xmlns:a16="http://schemas.microsoft.com/office/drawing/2014/main" xmlns="" id="{2ED482D1-C7BE-4432-8FCE-DD2B6ED3934A}"/>
              </a:ext>
            </a:extLst>
          </p:cNvPr>
          <p:cNvSpPr/>
          <p:nvPr/>
        </p:nvSpPr>
        <p:spPr bwMode="auto">
          <a:xfrm>
            <a:off x="2492761" y="3703426"/>
            <a:ext cx="109682" cy="95972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47" name="TextBox 56">
            <a:extLst>
              <a:ext uri="{FF2B5EF4-FFF2-40B4-BE49-F238E27FC236}">
                <a16:creationId xmlns:a16="http://schemas.microsoft.com/office/drawing/2014/main" xmlns="" id="{30109F05-D6BA-4967-A016-65D0CC17BC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4310" y="3441528"/>
            <a:ext cx="31024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C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8" name="椭圆 47">
            <a:extLst>
              <a:ext uri="{FF2B5EF4-FFF2-40B4-BE49-F238E27FC236}">
                <a16:creationId xmlns:a16="http://schemas.microsoft.com/office/drawing/2014/main" xmlns="" id="{FA7C1083-0948-42EB-9036-68A91CBCB0ED}"/>
              </a:ext>
            </a:extLst>
          </p:cNvPr>
          <p:cNvSpPr/>
          <p:nvPr/>
        </p:nvSpPr>
        <p:spPr bwMode="auto">
          <a:xfrm>
            <a:off x="2842245" y="4051732"/>
            <a:ext cx="109682" cy="95972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49" name="TextBox 56">
            <a:extLst>
              <a:ext uri="{FF2B5EF4-FFF2-40B4-BE49-F238E27FC236}">
                <a16:creationId xmlns:a16="http://schemas.microsoft.com/office/drawing/2014/main" xmlns="" id="{2AB84EBB-FBD8-4350-8A3B-4E48118B6D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5745" y="3776052"/>
            <a:ext cx="28528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D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0" name="椭圆 49">
            <a:extLst>
              <a:ext uri="{FF2B5EF4-FFF2-40B4-BE49-F238E27FC236}">
                <a16:creationId xmlns:a16="http://schemas.microsoft.com/office/drawing/2014/main" xmlns="" id="{D0A69E45-3AC9-43AE-8C17-8CC817DE4093}"/>
              </a:ext>
            </a:extLst>
          </p:cNvPr>
          <p:cNvSpPr/>
          <p:nvPr/>
        </p:nvSpPr>
        <p:spPr bwMode="auto">
          <a:xfrm>
            <a:off x="2108568" y="3341104"/>
            <a:ext cx="109682" cy="95972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51" name="TextBox 56">
            <a:extLst>
              <a:ext uri="{FF2B5EF4-FFF2-40B4-BE49-F238E27FC236}">
                <a16:creationId xmlns:a16="http://schemas.microsoft.com/office/drawing/2014/main" xmlns="" id="{1D8CF20F-162F-4613-9686-9A30998B58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2047" y="2264508"/>
            <a:ext cx="3450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E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2" name="TextBox 56">
            <a:extLst>
              <a:ext uri="{FF2B5EF4-FFF2-40B4-BE49-F238E27FC236}">
                <a16:creationId xmlns:a16="http://schemas.microsoft.com/office/drawing/2014/main" xmlns="" id="{28B438B6-AAB7-405F-9595-E326A6ACC5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1652" y="3048688"/>
            <a:ext cx="3450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F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3" name="椭圆 52">
            <a:extLst>
              <a:ext uri="{FF2B5EF4-FFF2-40B4-BE49-F238E27FC236}">
                <a16:creationId xmlns:a16="http://schemas.microsoft.com/office/drawing/2014/main" xmlns="" id="{C9A3FEC0-D712-4B66-938F-CC1886522224}"/>
              </a:ext>
            </a:extLst>
          </p:cNvPr>
          <p:cNvSpPr/>
          <p:nvPr/>
        </p:nvSpPr>
        <p:spPr bwMode="auto">
          <a:xfrm>
            <a:off x="2487009" y="2596938"/>
            <a:ext cx="109682" cy="95972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5" name="图片 54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6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6175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  <p:bldP spid="44" grpId="0" animBg="1"/>
      <p:bldP spid="45" grpId="0"/>
      <p:bldP spid="46" grpId="0" animBg="1"/>
      <p:bldP spid="47" grpId="0"/>
      <p:bldP spid="48" grpId="0" animBg="1"/>
      <p:bldP spid="49" grpId="0"/>
      <p:bldP spid="50" grpId="0" animBg="1"/>
      <p:bldP spid="51" grpId="0"/>
      <p:bldP spid="52" grpId="0"/>
      <p:bldP spid="5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xmlns="" id="{58E6C462-23C3-42BE-B299-814434774C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199267"/>
              </p:ext>
            </p:extLst>
          </p:nvPr>
        </p:nvGraphicFramePr>
        <p:xfrm>
          <a:off x="1247255" y="1619647"/>
          <a:ext cx="3598860" cy="292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9886">
                  <a:extLst>
                    <a:ext uri="{9D8B030D-6E8A-4147-A177-3AD203B41FA5}">
                      <a16:colId xmlns:a16="http://schemas.microsoft.com/office/drawing/2014/main" xmlns="" val="2755644045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568958404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905176511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1665831128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752221718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162961578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104844106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1623752450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177836337"/>
                    </a:ext>
                  </a:extLst>
                </a:gridCol>
                <a:gridCol w="359886">
                  <a:extLst>
                    <a:ext uri="{9D8B030D-6E8A-4147-A177-3AD203B41FA5}">
                      <a16:colId xmlns:a16="http://schemas.microsoft.com/office/drawing/2014/main" xmlns="" val="3573553602"/>
                    </a:ext>
                  </a:extLst>
                </a:gridCol>
              </a:tblGrid>
              <a:tr h="365720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2006128068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1779344208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2786632146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1042660506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2808035991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4144459121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3480576173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1" marR="91411" marT="45715" marB="45715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1" marR="91411" marT="45715" marB="45715"/>
                </a:tc>
                <a:extLst>
                  <a:ext uri="{0D108BD9-81ED-4DB2-BD59-A6C34878D82A}">
                    <a16:rowId xmlns:a16="http://schemas.microsoft.com/office/drawing/2014/main" xmlns="" val="2531826512"/>
                  </a:ext>
                </a:extLst>
              </a:tr>
            </a:tbl>
          </a:graphicData>
        </a:graphic>
      </p:graphicFrame>
      <p:sp>
        <p:nvSpPr>
          <p:cNvPr id="10" name="文本框 2">
            <a:extLst>
              <a:ext uri="{FF2B5EF4-FFF2-40B4-BE49-F238E27FC236}">
                <a16:creationId xmlns:a16="http://schemas.microsoft.com/office/drawing/2014/main" xmlns="" id="{A9DEDD88-8FA0-4E9D-915F-2CD2D5BD4D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4356497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1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15" name="文本框 3">
            <a:extLst>
              <a:ext uri="{FF2B5EF4-FFF2-40B4-BE49-F238E27FC236}">
                <a16:creationId xmlns:a16="http://schemas.microsoft.com/office/drawing/2014/main" xmlns="" id="{63BBA95C-9B28-4B24-9A82-13CF07E14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6642" y="4496197"/>
            <a:ext cx="4333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2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16" name="文本框 4">
            <a:extLst>
              <a:ext uri="{FF2B5EF4-FFF2-40B4-BE49-F238E27FC236}">
                <a16:creationId xmlns:a16="http://schemas.microsoft.com/office/drawing/2014/main" xmlns="" id="{88870AD9-9C32-41BD-9787-565682092B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3983435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2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17" name="文本框 5">
            <a:extLst>
              <a:ext uri="{FF2B5EF4-FFF2-40B4-BE49-F238E27FC236}">
                <a16:creationId xmlns:a16="http://schemas.microsoft.com/office/drawing/2014/main" xmlns="" id="{6B58C428-E6DF-4923-84ED-3415CD2ED4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192" y="4496197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3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18" name="文本框 6">
            <a:extLst>
              <a:ext uri="{FF2B5EF4-FFF2-40B4-BE49-F238E27FC236}">
                <a16:creationId xmlns:a16="http://schemas.microsoft.com/office/drawing/2014/main" xmlns="" id="{AD657714-59E4-4AE3-A7BF-4381CA400F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3592910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3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19" name="文本框 7">
            <a:extLst>
              <a:ext uri="{FF2B5EF4-FFF2-40B4-BE49-F238E27FC236}">
                <a16:creationId xmlns:a16="http://schemas.microsoft.com/office/drawing/2014/main" xmlns="" id="{862D7200-F2F4-456B-8F6B-BFB1E6FD0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3257947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4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0" name="文本框 8">
            <a:extLst>
              <a:ext uri="{FF2B5EF4-FFF2-40B4-BE49-F238E27FC236}">
                <a16:creationId xmlns:a16="http://schemas.microsoft.com/office/drawing/2014/main" xmlns="" id="{5CB3959F-FD21-48F3-9A60-6AF4FADC32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0380" y="4496197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4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1" name="文本框 9">
            <a:extLst>
              <a:ext uri="{FF2B5EF4-FFF2-40B4-BE49-F238E27FC236}">
                <a16:creationId xmlns:a16="http://schemas.microsoft.com/office/drawing/2014/main" xmlns="" id="{BEE9E451-3C7D-4EFB-BFCC-6A8B936DC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3442" y="4496197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5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2" name="文本框 10">
            <a:extLst>
              <a:ext uri="{FF2B5EF4-FFF2-40B4-BE49-F238E27FC236}">
                <a16:creationId xmlns:a16="http://schemas.microsoft.com/office/drawing/2014/main" xmlns="" id="{7971D105-DAB0-484F-A9DB-E4E73505D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2876947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5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3" name="文本框 11">
            <a:extLst>
              <a:ext uri="{FF2B5EF4-FFF2-40B4-BE49-F238E27FC236}">
                <a16:creationId xmlns:a16="http://schemas.microsoft.com/office/drawing/2014/main" xmlns="" id="{221F5786-07B9-4024-A0BB-95EDF62806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2476897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6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4" name="文本框 12">
            <a:extLst>
              <a:ext uri="{FF2B5EF4-FFF2-40B4-BE49-F238E27FC236}">
                <a16:creationId xmlns:a16="http://schemas.microsoft.com/office/drawing/2014/main" xmlns="" id="{74D07B92-4611-40A9-B20D-3D7BA22C6A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6505" y="4496197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6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6" name="文本框 13">
            <a:extLst>
              <a:ext uri="{FF2B5EF4-FFF2-40B4-BE49-F238E27FC236}">
                <a16:creationId xmlns:a16="http://schemas.microsoft.com/office/drawing/2014/main" xmlns="" id="{2EF4923C-2237-4BAF-A823-2B4A9F15B7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3692" y="4496197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7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8" name="文本框 14">
            <a:extLst>
              <a:ext uri="{FF2B5EF4-FFF2-40B4-BE49-F238E27FC236}">
                <a16:creationId xmlns:a16="http://schemas.microsoft.com/office/drawing/2014/main" xmlns="" id="{7BB357CC-68DB-4FBE-BA0B-B0468025A3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2124472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7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9" name="文本框 15">
            <a:extLst>
              <a:ext uri="{FF2B5EF4-FFF2-40B4-BE49-F238E27FC236}">
                <a16:creationId xmlns:a16="http://schemas.microsoft.com/office/drawing/2014/main" xmlns="" id="{A1F6DA02-9156-4D35-B778-EC68DB9C1F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1800622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8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30" name="文本框 16">
            <a:extLst>
              <a:ext uri="{FF2B5EF4-FFF2-40B4-BE49-F238E27FC236}">
                <a16:creationId xmlns:a16="http://schemas.microsoft.com/office/drawing/2014/main" xmlns="" id="{DB8AB551-C11D-4A67-A228-36694B243B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6755" y="4496197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8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31" name="文本框 17">
            <a:extLst>
              <a:ext uri="{FF2B5EF4-FFF2-40B4-BE49-F238E27FC236}">
                <a16:creationId xmlns:a16="http://schemas.microsoft.com/office/drawing/2014/main" xmlns="" id="{52FC6EAB-4F4B-487E-B932-E8BD5B5624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1717" y="4496197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9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32" name="文本框 18">
            <a:extLst>
              <a:ext uri="{FF2B5EF4-FFF2-40B4-BE49-F238E27FC236}">
                <a16:creationId xmlns:a16="http://schemas.microsoft.com/office/drawing/2014/main" xmlns="" id="{17388C14-4DC9-40A3-BD21-8C789EE1F2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1491630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latin typeface="楷体" panose="02010609060101010101" pitchFamily="49" charset="-122"/>
              </a:rPr>
              <a:t>9</a:t>
            </a:r>
            <a:endParaRPr lang="zh-CN" altLang="en-US" sz="2000" dirty="0">
              <a:latin typeface="楷体" panose="02010609060101010101" pitchFamily="49" charset="-122"/>
            </a:endParaRPr>
          </a:p>
        </p:txBody>
      </p:sp>
      <p:sp>
        <p:nvSpPr>
          <p:cNvPr id="33" name="文本框 19">
            <a:extLst>
              <a:ext uri="{FF2B5EF4-FFF2-40B4-BE49-F238E27FC236}">
                <a16:creationId xmlns:a16="http://schemas.microsoft.com/office/drawing/2014/main" xmlns="" id="{FA9B2F4C-0091-4B40-B227-A8DAB72FDB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9067" y="4496197"/>
            <a:ext cx="547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10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34" name="文本框 20">
            <a:extLst>
              <a:ext uri="{FF2B5EF4-FFF2-40B4-BE49-F238E27FC236}">
                <a16:creationId xmlns:a16="http://schemas.microsoft.com/office/drawing/2014/main" xmlns="" id="{3F5557D0-89B0-4CC7-81CC-494D1598E5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7680" y="4496197"/>
            <a:ext cx="546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latin typeface="楷体" panose="02010609060101010101" pitchFamily="49" charset="-122"/>
              </a:rPr>
              <a:t>11</a:t>
            </a:r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A9BBB9EC-1554-40BE-97A5-59E04EC15279}"/>
              </a:ext>
            </a:extLst>
          </p:cNvPr>
          <p:cNvSpPr/>
          <p:nvPr/>
        </p:nvSpPr>
        <p:spPr>
          <a:xfrm>
            <a:off x="323528" y="267494"/>
            <a:ext cx="83100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先根据数对在方格图中描出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各点，再顺次连接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A→B→C→D→E→F→D→A,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看一看连成的是什么图形。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TextBox 56">
            <a:extLst>
              <a:ext uri="{FF2B5EF4-FFF2-40B4-BE49-F238E27FC236}">
                <a16:creationId xmlns:a16="http://schemas.microsoft.com/office/drawing/2014/main" xmlns="" id="{516365DD-2327-4E23-8DC1-44109FA1A6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2160" y="1707654"/>
            <a:ext cx="17281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A(3,3)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7" name="TextBox 56">
            <a:extLst>
              <a:ext uri="{FF2B5EF4-FFF2-40B4-BE49-F238E27FC236}">
                <a16:creationId xmlns:a16="http://schemas.microsoft.com/office/drawing/2014/main" xmlns="" id="{77C1A35E-3743-43EA-977A-A2CEA69BC6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2160" y="2107917"/>
            <a:ext cx="17281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B(7,6)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8" name="TextBox 56">
            <a:extLst>
              <a:ext uri="{FF2B5EF4-FFF2-40B4-BE49-F238E27FC236}">
                <a16:creationId xmlns:a16="http://schemas.microsoft.com/office/drawing/2014/main" xmlns="" id="{EA316B03-9BF2-4485-A3E0-3CB1F06D74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2160" y="2508180"/>
            <a:ext cx="17281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C(11,3)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9" name="TextBox 56">
            <a:extLst>
              <a:ext uri="{FF2B5EF4-FFF2-40B4-BE49-F238E27FC236}">
                <a16:creationId xmlns:a16="http://schemas.microsoft.com/office/drawing/2014/main" xmlns="" id="{D4653F73-8B9F-46BB-B167-A8AB4C25AE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2160" y="2908443"/>
            <a:ext cx="17281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D(7,3)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0" name="TextBox 56">
            <a:extLst>
              <a:ext uri="{FF2B5EF4-FFF2-40B4-BE49-F238E27FC236}">
                <a16:creationId xmlns:a16="http://schemas.microsoft.com/office/drawing/2014/main" xmlns="" id="{3985CBD0-8DB6-4E89-9859-AEA1A2E1E6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2160" y="3308706"/>
            <a:ext cx="17281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E(9,1)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TextBox 56">
            <a:extLst>
              <a:ext uri="{FF2B5EF4-FFF2-40B4-BE49-F238E27FC236}">
                <a16:creationId xmlns:a16="http://schemas.microsoft.com/office/drawing/2014/main" xmlns="" id="{5A858FFE-FFC6-4050-A4FF-B49D4CB04C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2160" y="3708968"/>
            <a:ext cx="17281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F(5,1)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2" name="椭圆 41">
            <a:extLst>
              <a:ext uri="{FF2B5EF4-FFF2-40B4-BE49-F238E27FC236}">
                <a16:creationId xmlns:a16="http://schemas.microsoft.com/office/drawing/2014/main" xmlns="" id="{0AC3BBAD-F207-47CF-8F6E-F387724CB3EB}"/>
              </a:ext>
            </a:extLst>
          </p:cNvPr>
          <p:cNvSpPr/>
          <p:nvPr/>
        </p:nvSpPr>
        <p:spPr bwMode="auto">
          <a:xfrm>
            <a:off x="1902295" y="3749082"/>
            <a:ext cx="109682" cy="95972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43" name="TextBox 56">
            <a:extLst>
              <a:ext uri="{FF2B5EF4-FFF2-40B4-BE49-F238E27FC236}">
                <a16:creationId xmlns:a16="http://schemas.microsoft.com/office/drawing/2014/main" xmlns="" id="{BEFFDCDC-79D3-43E8-B1A4-0393E64299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1680" y="3435846"/>
            <a:ext cx="431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A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4" name="椭圆 43">
            <a:extLst>
              <a:ext uri="{FF2B5EF4-FFF2-40B4-BE49-F238E27FC236}">
                <a16:creationId xmlns:a16="http://schemas.microsoft.com/office/drawing/2014/main" xmlns="" id="{D326DF10-8AD8-4CE6-804C-87B09097C778}"/>
              </a:ext>
            </a:extLst>
          </p:cNvPr>
          <p:cNvSpPr/>
          <p:nvPr/>
        </p:nvSpPr>
        <p:spPr bwMode="auto">
          <a:xfrm>
            <a:off x="3345627" y="2665088"/>
            <a:ext cx="109682" cy="95972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45" name="TextBox 56">
            <a:extLst>
              <a:ext uri="{FF2B5EF4-FFF2-40B4-BE49-F238E27FC236}">
                <a16:creationId xmlns:a16="http://schemas.microsoft.com/office/drawing/2014/main" xmlns="" id="{A3A5ECB9-C8D7-4325-953E-F9C9810FCA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0554" y="2377407"/>
            <a:ext cx="2873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B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6" name="椭圆 45">
            <a:extLst>
              <a:ext uri="{FF2B5EF4-FFF2-40B4-BE49-F238E27FC236}">
                <a16:creationId xmlns:a16="http://schemas.microsoft.com/office/drawing/2014/main" xmlns="" id="{2ED482D1-C7BE-4432-8FCE-DD2B6ED3934A}"/>
              </a:ext>
            </a:extLst>
          </p:cNvPr>
          <p:cNvSpPr/>
          <p:nvPr/>
        </p:nvSpPr>
        <p:spPr bwMode="auto">
          <a:xfrm>
            <a:off x="4791360" y="3773152"/>
            <a:ext cx="109682" cy="95972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47" name="TextBox 56">
            <a:extLst>
              <a:ext uri="{FF2B5EF4-FFF2-40B4-BE49-F238E27FC236}">
                <a16:creationId xmlns:a16="http://schemas.microsoft.com/office/drawing/2014/main" xmlns="" id="{30109F05-D6BA-4967-A016-65D0CC17BC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4910" y="3505958"/>
            <a:ext cx="31024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C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8" name="椭圆 47">
            <a:extLst>
              <a:ext uri="{FF2B5EF4-FFF2-40B4-BE49-F238E27FC236}">
                <a16:creationId xmlns:a16="http://schemas.microsoft.com/office/drawing/2014/main" xmlns="" id="{FA7C1083-0948-42EB-9036-68A91CBCB0ED}"/>
              </a:ext>
            </a:extLst>
          </p:cNvPr>
          <p:cNvSpPr/>
          <p:nvPr/>
        </p:nvSpPr>
        <p:spPr bwMode="auto">
          <a:xfrm>
            <a:off x="3334361" y="3744949"/>
            <a:ext cx="109682" cy="95972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49" name="TextBox 56">
            <a:extLst>
              <a:ext uri="{FF2B5EF4-FFF2-40B4-BE49-F238E27FC236}">
                <a16:creationId xmlns:a16="http://schemas.microsoft.com/office/drawing/2014/main" xmlns="" id="{2AB84EBB-FBD8-4350-8A3B-4E48118B6D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8298" y="3435846"/>
            <a:ext cx="28528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D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0" name="椭圆 49">
            <a:extLst>
              <a:ext uri="{FF2B5EF4-FFF2-40B4-BE49-F238E27FC236}">
                <a16:creationId xmlns:a16="http://schemas.microsoft.com/office/drawing/2014/main" xmlns="" id="{D0A69E45-3AC9-43AE-8C17-8CC817DE4093}"/>
              </a:ext>
            </a:extLst>
          </p:cNvPr>
          <p:cNvSpPr/>
          <p:nvPr/>
        </p:nvSpPr>
        <p:spPr bwMode="auto">
          <a:xfrm>
            <a:off x="2653109" y="4496197"/>
            <a:ext cx="109682" cy="95972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51" name="TextBox 56">
            <a:extLst>
              <a:ext uri="{FF2B5EF4-FFF2-40B4-BE49-F238E27FC236}">
                <a16:creationId xmlns:a16="http://schemas.microsoft.com/office/drawing/2014/main" xmlns="" id="{1D8CF20F-162F-4613-9686-9A30998B58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4068" y="4198617"/>
            <a:ext cx="3450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E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2" name="TextBox 56">
            <a:extLst>
              <a:ext uri="{FF2B5EF4-FFF2-40B4-BE49-F238E27FC236}">
                <a16:creationId xmlns:a16="http://schemas.microsoft.com/office/drawing/2014/main" xmlns="" id="{28B438B6-AAB7-405F-9595-E326A6ACC5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760" y="4187864"/>
            <a:ext cx="3450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F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3" name="椭圆 52">
            <a:extLst>
              <a:ext uri="{FF2B5EF4-FFF2-40B4-BE49-F238E27FC236}">
                <a16:creationId xmlns:a16="http://schemas.microsoft.com/office/drawing/2014/main" xmlns="" id="{C9A3FEC0-D712-4B66-938F-CC1886522224}"/>
              </a:ext>
            </a:extLst>
          </p:cNvPr>
          <p:cNvSpPr/>
          <p:nvPr/>
        </p:nvSpPr>
        <p:spPr bwMode="auto">
          <a:xfrm>
            <a:off x="4060954" y="4499476"/>
            <a:ext cx="109682" cy="95972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78BAE6EC-159A-4D25-B8E3-C67589698DD2}"/>
              </a:ext>
            </a:extLst>
          </p:cNvPr>
          <p:cNvCxnSpPr>
            <a:cxnSpLocks/>
          </p:cNvCxnSpPr>
          <p:nvPr/>
        </p:nvCxnSpPr>
        <p:spPr>
          <a:xfrm flipV="1">
            <a:off x="1940478" y="2713074"/>
            <a:ext cx="1459990" cy="110806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xmlns="" id="{4735C445-EC8F-459F-8D70-C1112EE8E030}"/>
              </a:ext>
            </a:extLst>
          </p:cNvPr>
          <p:cNvCxnSpPr>
            <a:cxnSpLocks/>
          </p:cNvCxnSpPr>
          <p:nvPr/>
        </p:nvCxnSpPr>
        <p:spPr>
          <a:xfrm>
            <a:off x="3406315" y="2721040"/>
            <a:ext cx="1439800" cy="110009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>
            <a:extLst>
              <a:ext uri="{FF2B5EF4-FFF2-40B4-BE49-F238E27FC236}">
                <a16:creationId xmlns:a16="http://schemas.microsoft.com/office/drawing/2014/main" xmlns="" id="{C6FD1356-23B6-4747-BC00-BA2DE5214A62}"/>
              </a:ext>
            </a:extLst>
          </p:cNvPr>
          <p:cNvCxnSpPr>
            <a:cxnSpLocks/>
          </p:cNvCxnSpPr>
          <p:nvPr/>
        </p:nvCxnSpPr>
        <p:spPr>
          <a:xfrm>
            <a:off x="3400468" y="3800235"/>
            <a:ext cx="1451408" cy="2561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>
            <a:extLst>
              <a:ext uri="{FF2B5EF4-FFF2-40B4-BE49-F238E27FC236}">
                <a16:creationId xmlns:a16="http://schemas.microsoft.com/office/drawing/2014/main" xmlns="" id="{ED26B898-89A0-49E4-8B8A-9DDB8C8AB53A}"/>
              </a:ext>
            </a:extLst>
          </p:cNvPr>
          <p:cNvCxnSpPr>
            <a:cxnSpLocks/>
            <a:endCxn id="53" idx="5"/>
          </p:cNvCxnSpPr>
          <p:nvPr/>
        </p:nvCxnSpPr>
        <p:spPr>
          <a:xfrm>
            <a:off x="3400468" y="3800235"/>
            <a:ext cx="754105" cy="78115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>
            <a:extLst>
              <a:ext uri="{FF2B5EF4-FFF2-40B4-BE49-F238E27FC236}">
                <a16:creationId xmlns:a16="http://schemas.microsoft.com/office/drawing/2014/main" xmlns="" id="{ECF9AC16-786B-44E0-8AAC-106D9F24D56A}"/>
              </a:ext>
            </a:extLst>
          </p:cNvPr>
          <p:cNvCxnSpPr>
            <a:cxnSpLocks/>
            <a:stCxn id="50" idx="2"/>
          </p:cNvCxnSpPr>
          <p:nvPr/>
        </p:nvCxnSpPr>
        <p:spPr>
          <a:xfrm>
            <a:off x="2653109" y="4544183"/>
            <a:ext cx="1425463" cy="14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>
            <a:extLst>
              <a:ext uri="{FF2B5EF4-FFF2-40B4-BE49-F238E27FC236}">
                <a16:creationId xmlns:a16="http://schemas.microsoft.com/office/drawing/2014/main" xmlns="" id="{00A9A76F-B6BB-4865-94CE-77D356C1E688}"/>
              </a:ext>
            </a:extLst>
          </p:cNvPr>
          <p:cNvCxnSpPr>
            <a:cxnSpLocks/>
          </p:cNvCxnSpPr>
          <p:nvPr/>
        </p:nvCxnSpPr>
        <p:spPr>
          <a:xfrm flipV="1">
            <a:off x="2700211" y="3821138"/>
            <a:ext cx="672777" cy="74238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>
            <a:extLst>
              <a:ext uri="{FF2B5EF4-FFF2-40B4-BE49-F238E27FC236}">
                <a16:creationId xmlns:a16="http://schemas.microsoft.com/office/drawing/2014/main" xmlns="" id="{DE231C1D-51E5-4291-ABE0-95D0DFF893FC}"/>
              </a:ext>
            </a:extLst>
          </p:cNvPr>
          <p:cNvCxnSpPr>
            <a:cxnSpLocks/>
          </p:cNvCxnSpPr>
          <p:nvPr/>
        </p:nvCxnSpPr>
        <p:spPr>
          <a:xfrm>
            <a:off x="1913150" y="3800235"/>
            <a:ext cx="1451408" cy="2561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组合 5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7" name="图片 56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8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389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  <p:bldP spid="44" grpId="0" animBg="1"/>
      <p:bldP spid="45" grpId="0"/>
      <p:bldP spid="46" grpId="0" animBg="1"/>
      <p:bldP spid="47" grpId="0"/>
      <p:bldP spid="48" grpId="0" animBg="1"/>
      <p:bldP spid="49" grpId="0"/>
      <p:bldP spid="50" grpId="0" animBg="1"/>
      <p:bldP spid="51" grpId="0"/>
      <p:bldP spid="52" grpId="0"/>
      <p:bldP spid="53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636</Words>
  <Application>Microsoft Office PowerPoint</Application>
  <PresentationFormat>全屏显示(16:9)</PresentationFormat>
  <Paragraphs>207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Calibri</vt:lpstr>
      <vt:lpstr>黑体</vt:lpstr>
      <vt:lpstr>楷体</vt:lpstr>
      <vt:lpstr>幼圆</vt:lpstr>
      <vt:lpstr>Times New Roman</vt:lpstr>
      <vt:lpstr>微软雅黑</vt:lpstr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2018-10-31T08:06:14Z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